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0" r:id="rId6"/>
    <p:sldId id="275" r:id="rId7"/>
    <p:sldId id="308" r:id="rId8"/>
    <p:sldId id="284" r:id="rId9"/>
    <p:sldId id="307" r:id="rId10"/>
    <p:sldId id="306" r:id="rId11"/>
    <p:sldId id="282" r:id="rId12"/>
    <p:sldId id="288" r:id="rId13"/>
    <p:sldId id="289" r:id="rId14"/>
    <p:sldId id="294" r:id="rId15"/>
    <p:sldId id="292" r:id="rId16"/>
    <p:sldId id="302" r:id="rId17"/>
    <p:sldId id="309" r:id="rId18"/>
    <p:sldId id="303" r:id="rId19"/>
    <p:sldId id="311" r:id="rId20"/>
    <p:sldId id="312" r:id="rId21"/>
    <p:sldId id="264" r:id="rId22"/>
    <p:sldId id="265" r:id="rId23"/>
  </p:sldIdLst>
  <p:sldSz cx="18288000" cy="10287000"/>
  <p:notesSz cx="6858000" cy="9144000"/>
  <p:embeddedFontLst>
    <p:embeddedFont>
      <p:font typeface="League Spartan" panose="020B0604020202020204" charset="0"/>
      <p:regular r:id="rId24"/>
      <p:bold r:id="rId25"/>
    </p:embeddedFont>
    <p:embeddedFont>
      <p:font typeface="Montserrat Bold" panose="020B0604020202020204" charset="0"/>
      <p:regular r:id="rId26"/>
      <p:bold r:id="rId27"/>
    </p:embeddedFont>
    <p:embeddedFont>
      <p:font typeface="Montserrat Medium" panose="00000600000000000000" pitchFamily="2" charset="0"/>
      <p:regular r:id="rId28"/>
      <p:italic r:id="rId29"/>
    </p:embeddedFont>
    <p:embeddedFont>
      <p:font typeface="Montserrat Ultra-Bold" panose="020B0604020202020204" charset="0"/>
      <p:regular r:id="rId30"/>
      <p:bold r:id="rId31"/>
    </p:embeddedFont>
    <p:embeddedFont>
      <p:font typeface="Open Sans Bold" panose="020B0604020202020204" charset="0"/>
      <p:regular r:id="rId32"/>
      <p:bold r:id="rId33"/>
    </p:embeddedFont>
    <p:embeddedFont>
      <p:font typeface="PMingLiU-ExtB" panose="02020500000000000000" pitchFamily="18" charset="-12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6F2"/>
    <a:srgbClr val="88FC1E"/>
    <a:srgbClr val="DF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0929E9-A97A-71C0-C5AA-59D20B73E37E}" v="12" dt="2024-06-03T16:37:46.3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85" autoAdjust="0"/>
    <p:restoredTop sz="94626" autoAdjust="0"/>
  </p:normalViewPr>
  <p:slideViewPr>
    <p:cSldViewPr>
      <p:cViewPr varScale="1">
        <p:scale>
          <a:sx n="39" d="100"/>
          <a:sy n="39" d="100"/>
        </p:scale>
        <p:origin x="124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36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" y="3931502"/>
            <a:ext cx="8763000" cy="1211998"/>
            <a:chOff x="0" y="0"/>
            <a:chExt cx="1351837" cy="2214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51837" cy="221449"/>
            </a:xfrm>
            <a:custGeom>
              <a:avLst/>
              <a:gdLst/>
              <a:ahLst/>
              <a:cxnLst/>
              <a:rect l="l" t="t" r="r" b="b"/>
              <a:pathLst>
                <a:path w="1351837" h="221449">
                  <a:moveTo>
                    <a:pt x="76925" y="0"/>
                  </a:moveTo>
                  <a:lnTo>
                    <a:pt x="1274912" y="0"/>
                  </a:lnTo>
                  <a:cubicBezTo>
                    <a:pt x="1295314" y="0"/>
                    <a:pt x="1314880" y="8105"/>
                    <a:pt x="1329306" y="22531"/>
                  </a:cubicBezTo>
                  <a:cubicBezTo>
                    <a:pt x="1343732" y="36957"/>
                    <a:pt x="1351837" y="56523"/>
                    <a:pt x="1351837" y="76925"/>
                  </a:cubicBezTo>
                  <a:lnTo>
                    <a:pt x="1351837" y="144524"/>
                  </a:lnTo>
                  <a:cubicBezTo>
                    <a:pt x="1351837" y="164926"/>
                    <a:pt x="1343732" y="184492"/>
                    <a:pt x="1329306" y="198918"/>
                  </a:cubicBezTo>
                  <a:cubicBezTo>
                    <a:pt x="1314880" y="213344"/>
                    <a:pt x="1295314" y="221449"/>
                    <a:pt x="1274912" y="221449"/>
                  </a:cubicBezTo>
                  <a:lnTo>
                    <a:pt x="76925" y="221449"/>
                  </a:lnTo>
                  <a:cubicBezTo>
                    <a:pt x="56523" y="221449"/>
                    <a:pt x="36957" y="213344"/>
                    <a:pt x="22531" y="198918"/>
                  </a:cubicBezTo>
                  <a:cubicBezTo>
                    <a:pt x="8105" y="184492"/>
                    <a:pt x="0" y="164926"/>
                    <a:pt x="0" y="144524"/>
                  </a:cubicBezTo>
                  <a:lnTo>
                    <a:pt x="0" y="76925"/>
                  </a:lnTo>
                  <a:cubicBezTo>
                    <a:pt x="0" y="56523"/>
                    <a:pt x="8105" y="36957"/>
                    <a:pt x="22531" y="22531"/>
                  </a:cubicBezTo>
                  <a:cubicBezTo>
                    <a:pt x="36957" y="8105"/>
                    <a:pt x="56523" y="0"/>
                    <a:pt x="7692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51837" cy="259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549733" y="1096961"/>
            <a:ext cx="12452287" cy="12452287"/>
          </a:xfrm>
          <a:custGeom>
            <a:avLst/>
            <a:gdLst/>
            <a:ahLst/>
            <a:cxnLst/>
            <a:rect l="l" t="t" r="r" b="b"/>
            <a:pathLst>
              <a:path w="12452287" h="12452287">
                <a:moveTo>
                  <a:pt x="0" y="0"/>
                </a:moveTo>
                <a:lnTo>
                  <a:pt x="12452287" y="0"/>
                </a:lnTo>
                <a:lnTo>
                  <a:pt x="12452287" y="12452286"/>
                </a:lnTo>
                <a:lnTo>
                  <a:pt x="0" y="12452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7" name="Group 7"/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311940" y="-2923420"/>
            <a:ext cx="3952120" cy="395212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64369" y="871265"/>
            <a:ext cx="9213917" cy="1741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279"/>
              </a:lnSpc>
            </a:pPr>
            <a:r>
              <a:rPr lang="en-US" sz="10200" dirty="0">
                <a:solidFill>
                  <a:srgbClr val="24508C"/>
                </a:solidFill>
                <a:latin typeface="Montserrat Ultra-Bold"/>
              </a:rPr>
              <a:t>TRABAJO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13081" y="2190332"/>
            <a:ext cx="4697087" cy="1741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279"/>
              </a:lnSpc>
            </a:pPr>
            <a:r>
              <a:rPr lang="en-US" sz="10200" dirty="0">
                <a:solidFill>
                  <a:srgbClr val="24508C"/>
                </a:solidFill>
                <a:latin typeface="Montserrat Ultra-Bold"/>
              </a:rPr>
              <a:t>FINAL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464369" y="7170135"/>
            <a:ext cx="2088165" cy="208816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7" name="Freeform 3">
            <a:extLst>
              <a:ext uri="{FF2B5EF4-FFF2-40B4-BE49-F238E27FC236}">
                <a16:creationId xmlns:a16="http://schemas.microsoft.com/office/drawing/2014/main" id="{2D824E8B-75B7-6415-2C18-947CAD1A16C3}"/>
              </a:ext>
            </a:extLst>
          </p:cNvPr>
          <p:cNvSpPr/>
          <p:nvPr/>
        </p:nvSpPr>
        <p:spPr>
          <a:xfrm>
            <a:off x="10648356" y="4942044"/>
            <a:ext cx="7625789" cy="5465044"/>
          </a:xfrm>
          <a:custGeom>
            <a:avLst/>
            <a:gdLst/>
            <a:ahLst/>
            <a:cxnLst/>
            <a:rect l="l" t="t" r="r" b="b"/>
            <a:pathLst>
              <a:path w="8745598" h="6307762">
                <a:moveTo>
                  <a:pt x="0" y="0"/>
                </a:moveTo>
                <a:lnTo>
                  <a:pt x="8745597" y="0"/>
                </a:lnTo>
                <a:lnTo>
                  <a:pt x="8745597" y="6307762"/>
                </a:lnTo>
                <a:lnTo>
                  <a:pt x="0" y="6307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CA9A32C0-D590-3F0F-B003-9631A48F40A0}"/>
              </a:ext>
            </a:extLst>
          </p:cNvPr>
          <p:cNvSpPr/>
          <p:nvPr/>
        </p:nvSpPr>
        <p:spPr>
          <a:xfrm>
            <a:off x="14782800" y="5398644"/>
            <a:ext cx="612860" cy="556512"/>
          </a:xfrm>
          <a:custGeom>
            <a:avLst/>
            <a:gdLst/>
            <a:ahLst/>
            <a:cxnLst/>
            <a:rect l="l" t="t" r="r" b="b"/>
            <a:pathLst>
              <a:path w="2501008" h="2501008">
                <a:moveTo>
                  <a:pt x="0" y="0"/>
                </a:moveTo>
                <a:lnTo>
                  <a:pt x="2501007" y="0"/>
                </a:lnTo>
                <a:lnTo>
                  <a:pt x="2501007" y="2501008"/>
                </a:lnTo>
                <a:lnTo>
                  <a:pt x="0" y="25010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481650CD-A2B8-2355-C3F5-34C74868FFE6}"/>
              </a:ext>
            </a:extLst>
          </p:cNvPr>
          <p:cNvSpPr txBox="1"/>
          <p:nvPr/>
        </p:nvSpPr>
        <p:spPr>
          <a:xfrm>
            <a:off x="3587771" y="3964447"/>
            <a:ext cx="13378814" cy="914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dirty="0">
                <a:solidFill>
                  <a:srgbClr val="24508C"/>
                </a:solidFill>
                <a:latin typeface="PMingLiU-ExtB" panose="02020500000000000000" pitchFamily="18" charset="-120"/>
                <a:ea typeface="PMingLiU-ExtB" panose="02020500000000000000" pitchFamily="18" charset="-120"/>
              </a:rPr>
              <a:t>TASADORA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117B41BD-9BAE-5980-A315-1B5719B719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9200" y="5676900"/>
            <a:ext cx="1840668" cy="827942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7655F562-52E0-9806-5C15-9B54F052DA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2631" y="5633688"/>
            <a:ext cx="4737626" cy="2283194"/>
          </a:xfrm>
          <a:prstGeom prst="rect">
            <a:avLst/>
          </a:prstGeom>
        </p:spPr>
      </p:pic>
      <p:sp>
        <p:nvSpPr>
          <p:cNvPr id="13" name="TextBox 16">
            <a:extLst>
              <a:ext uri="{FF2B5EF4-FFF2-40B4-BE49-F238E27FC236}">
                <a16:creationId xmlns:a16="http://schemas.microsoft.com/office/drawing/2014/main" id="{2DE57DE6-D5EB-3346-D342-3313E9066A52}"/>
              </a:ext>
            </a:extLst>
          </p:cNvPr>
          <p:cNvSpPr txBox="1"/>
          <p:nvPr/>
        </p:nvSpPr>
        <p:spPr>
          <a:xfrm>
            <a:off x="12649200" y="5443250"/>
            <a:ext cx="325993" cy="924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0"/>
              </a:lnSpc>
              <a:spcBef>
                <a:spcPct val="0"/>
              </a:spcBef>
            </a:pPr>
            <a:r>
              <a:rPr lang="en-US" sz="5464" spc="-32" dirty="0">
                <a:solidFill>
                  <a:srgbClr val="000000"/>
                </a:solidFill>
                <a:latin typeface="Open Sans Bold"/>
              </a:rPr>
              <a:t>,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1F512D89-F10A-3656-6E60-399499B16048}"/>
              </a:ext>
            </a:extLst>
          </p:cNvPr>
          <p:cNvSpPr txBox="1"/>
          <p:nvPr/>
        </p:nvSpPr>
        <p:spPr>
          <a:xfrm>
            <a:off x="3260450" y="417695"/>
            <a:ext cx="13378814" cy="914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4500" dirty="0">
                <a:solidFill>
                  <a:srgbClr val="24508C"/>
                </a:solidFill>
                <a:latin typeface="Montserrat Ultra-Bold"/>
              </a:rPr>
              <a:t>SITUACION FINAL DE LOS DATOS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BB3A364C-15A2-FD6C-C507-66D7E0FAB480}"/>
              </a:ext>
            </a:extLst>
          </p:cNvPr>
          <p:cNvSpPr/>
          <p:nvPr/>
        </p:nvSpPr>
        <p:spPr>
          <a:xfrm>
            <a:off x="8152057" y="3749735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ACD64E93-BACA-2841-8D6D-951394CD32AE}"/>
              </a:ext>
            </a:extLst>
          </p:cNvPr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6442932-5616-6E20-63FF-90CA7D3CFB3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5177EB-12CA-76C2-0AF9-0BD7F6EB011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909184-0E4B-A289-2717-6C92140783C2}"/>
              </a:ext>
            </a:extLst>
          </p:cNvPr>
          <p:cNvGrpSpPr/>
          <p:nvPr/>
        </p:nvGrpSpPr>
        <p:grpSpPr>
          <a:xfrm>
            <a:off x="-5410200" y="8019362"/>
            <a:ext cx="9567614" cy="9567614"/>
            <a:chOff x="0" y="0"/>
            <a:chExt cx="812800" cy="81280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789D91F-CF9F-5985-0BC3-595BE26453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AC8925-AA47-AB30-504B-2FB846CDA2D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06AF8B-03EB-0A5A-38A7-CFD801D63C2A}"/>
              </a:ext>
            </a:extLst>
          </p:cNvPr>
          <p:cNvGrpSpPr/>
          <p:nvPr/>
        </p:nvGrpSpPr>
        <p:grpSpPr>
          <a:xfrm>
            <a:off x="775328" y="8042768"/>
            <a:ext cx="2088165" cy="2088165"/>
            <a:chOff x="0" y="0"/>
            <a:chExt cx="812800" cy="81280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0A9D93B-0D2E-1EA1-5D84-B44B533252D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C69E66-B988-3164-49D5-A766C121167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9" name="Freeform 2">
            <a:extLst>
              <a:ext uri="{FF2B5EF4-FFF2-40B4-BE49-F238E27FC236}">
                <a16:creationId xmlns:a16="http://schemas.microsoft.com/office/drawing/2014/main" id="{84C1550D-009A-D1CB-99A2-EB37ECE45864}"/>
              </a:ext>
            </a:extLst>
          </p:cNvPr>
          <p:cNvSpPr/>
          <p:nvPr/>
        </p:nvSpPr>
        <p:spPr>
          <a:xfrm>
            <a:off x="12567044" y="6432991"/>
            <a:ext cx="5720956" cy="3835350"/>
          </a:xfrm>
          <a:custGeom>
            <a:avLst/>
            <a:gdLst/>
            <a:ahLst/>
            <a:cxnLst/>
            <a:rect l="l" t="t" r="r" b="b"/>
            <a:pathLst>
              <a:path w="5955632" h="4114800">
                <a:moveTo>
                  <a:pt x="0" y="0"/>
                </a:moveTo>
                <a:lnTo>
                  <a:pt x="5955632" y="0"/>
                </a:lnTo>
                <a:lnTo>
                  <a:pt x="59556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A767CF3-9713-635A-338D-084216187A7B}"/>
              </a:ext>
            </a:extLst>
          </p:cNvPr>
          <p:cNvSpPr/>
          <p:nvPr/>
        </p:nvSpPr>
        <p:spPr>
          <a:xfrm>
            <a:off x="2497156" y="2792422"/>
            <a:ext cx="5334000" cy="421402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5C90741-FFCF-C560-C621-C059A8229860}"/>
              </a:ext>
            </a:extLst>
          </p:cNvPr>
          <p:cNvSpPr/>
          <p:nvPr/>
        </p:nvSpPr>
        <p:spPr>
          <a:xfrm>
            <a:off x="9372600" y="2649746"/>
            <a:ext cx="5334000" cy="421402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3238BBC4-8B18-CD96-799C-7ABE362E66F9}"/>
              </a:ext>
            </a:extLst>
          </p:cNvPr>
          <p:cNvSpPr txBox="1"/>
          <p:nvPr/>
        </p:nvSpPr>
        <p:spPr>
          <a:xfrm>
            <a:off x="4457131" y="3214450"/>
            <a:ext cx="13378814" cy="85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3500" u="sng" dirty="0">
                <a:solidFill>
                  <a:srgbClr val="24508C"/>
                </a:solidFill>
                <a:latin typeface="Montserrat Ultra-Bold"/>
              </a:rPr>
              <a:t>FILAS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760DF24D-C8F4-C971-61AA-C3FD67B9EEB8}"/>
              </a:ext>
            </a:extLst>
          </p:cNvPr>
          <p:cNvSpPr txBox="1"/>
          <p:nvPr/>
        </p:nvSpPr>
        <p:spPr>
          <a:xfrm>
            <a:off x="4463955" y="4811878"/>
            <a:ext cx="13378814" cy="85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3500" dirty="0">
                <a:solidFill>
                  <a:srgbClr val="00B050"/>
                </a:solidFill>
                <a:latin typeface="Montserrat Ultra-Bold"/>
              </a:rPr>
              <a:t>18093</a:t>
            </a: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1715C58E-0261-58A8-8304-A170C0529624}"/>
              </a:ext>
            </a:extLst>
          </p:cNvPr>
          <p:cNvSpPr txBox="1"/>
          <p:nvPr/>
        </p:nvSpPr>
        <p:spPr>
          <a:xfrm>
            <a:off x="10820400" y="3098204"/>
            <a:ext cx="13378814" cy="85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3500" u="sng" dirty="0">
                <a:solidFill>
                  <a:srgbClr val="24508C"/>
                </a:solidFill>
                <a:latin typeface="Montserrat Ultra-Bold"/>
              </a:rPr>
              <a:t>COLUMNAS</a:t>
            </a: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C4382E3B-1B3E-15C3-014E-4184AC18CCEA}"/>
              </a:ext>
            </a:extLst>
          </p:cNvPr>
          <p:cNvSpPr txBox="1"/>
          <p:nvPr/>
        </p:nvSpPr>
        <p:spPr>
          <a:xfrm>
            <a:off x="11794807" y="4723704"/>
            <a:ext cx="13378814" cy="85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3500" dirty="0">
                <a:solidFill>
                  <a:srgbClr val="00B050"/>
                </a:solidFill>
                <a:latin typeface="Montserrat Ultra-Bold"/>
              </a:rPr>
              <a:t>18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034E4E9-C8F1-7CE3-126B-D0395F0C8B81}"/>
              </a:ext>
            </a:extLst>
          </p:cNvPr>
          <p:cNvSpPr txBox="1"/>
          <p:nvPr/>
        </p:nvSpPr>
        <p:spPr>
          <a:xfrm>
            <a:off x="4584404" y="3791604"/>
            <a:ext cx="13378814" cy="85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3000" dirty="0">
                <a:solidFill>
                  <a:srgbClr val="FF0000"/>
                </a:solidFill>
                <a:latin typeface="Montserrat Ultra-Bold"/>
              </a:rPr>
              <a:t>21742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90BB4914-2262-10F8-9CE1-6DDB794A4D4F}"/>
              </a:ext>
            </a:extLst>
          </p:cNvPr>
          <p:cNvCxnSpPr>
            <a:cxnSpLocks/>
          </p:cNvCxnSpPr>
          <p:nvPr/>
        </p:nvCxnSpPr>
        <p:spPr>
          <a:xfrm>
            <a:off x="5105400" y="4643119"/>
            <a:ext cx="0" cy="452654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D75CF5B0-CEDE-26FF-F1EB-D17E037A2445}"/>
              </a:ext>
            </a:extLst>
          </p:cNvPr>
          <p:cNvCxnSpPr>
            <a:cxnSpLocks/>
          </p:cNvCxnSpPr>
          <p:nvPr/>
        </p:nvCxnSpPr>
        <p:spPr>
          <a:xfrm>
            <a:off x="12039600" y="4530430"/>
            <a:ext cx="0" cy="452654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4">
            <a:extLst>
              <a:ext uri="{FF2B5EF4-FFF2-40B4-BE49-F238E27FC236}">
                <a16:creationId xmlns:a16="http://schemas.microsoft.com/office/drawing/2014/main" id="{C9C922FA-DACA-FEBF-EF98-85BAE6508E3B}"/>
              </a:ext>
            </a:extLst>
          </p:cNvPr>
          <p:cNvSpPr txBox="1"/>
          <p:nvPr/>
        </p:nvSpPr>
        <p:spPr>
          <a:xfrm>
            <a:off x="11750993" y="3684305"/>
            <a:ext cx="13378814" cy="85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3000" dirty="0">
                <a:solidFill>
                  <a:srgbClr val="FF0000"/>
                </a:solidFill>
                <a:latin typeface="Montserrat Ultra-Bold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8197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A9087F96-0CBF-A9AF-C23C-4D0BB23DE0E2}"/>
              </a:ext>
            </a:extLst>
          </p:cNvPr>
          <p:cNvSpPr txBox="1"/>
          <p:nvPr/>
        </p:nvSpPr>
        <p:spPr>
          <a:xfrm>
            <a:off x="838200" y="585745"/>
            <a:ext cx="13378814" cy="1902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dirty="0">
                <a:solidFill>
                  <a:srgbClr val="24508C"/>
                </a:solidFill>
                <a:latin typeface="Montserrat Ultra-Bold"/>
              </a:rPr>
              <a:t>CREACIÓN DE MODELOS DE PREDICCION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2BFFEC83-F21F-B236-95A1-424C426CB759}"/>
              </a:ext>
            </a:extLst>
          </p:cNvPr>
          <p:cNvSpPr/>
          <p:nvPr/>
        </p:nvSpPr>
        <p:spPr>
          <a:xfrm>
            <a:off x="9144000" y="3543300"/>
            <a:ext cx="12574693" cy="12274221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16">
            <a:extLst>
              <a:ext uri="{FF2B5EF4-FFF2-40B4-BE49-F238E27FC236}">
                <a16:creationId xmlns:a16="http://schemas.microsoft.com/office/drawing/2014/main" id="{F5F127E8-96D9-2725-73A7-B9E852454A2A}"/>
              </a:ext>
            </a:extLst>
          </p:cNvPr>
          <p:cNvGrpSpPr/>
          <p:nvPr/>
        </p:nvGrpSpPr>
        <p:grpSpPr>
          <a:xfrm>
            <a:off x="15880181" y="-2434810"/>
            <a:ext cx="3952120" cy="3952120"/>
            <a:chOff x="0" y="0"/>
            <a:chExt cx="812800" cy="812800"/>
          </a:xfrm>
        </p:grpSpPr>
        <p:sp>
          <p:nvSpPr>
            <p:cNvPr id="6" name="Freeform 17">
              <a:extLst>
                <a:ext uri="{FF2B5EF4-FFF2-40B4-BE49-F238E27FC236}">
                  <a16:creationId xmlns:a16="http://schemas.microsoft.com/office/drawing/2014/main" id="{E7169895-01E2-0536-B679-BCFBB9CF0F3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7" name="TextBox 18">
              <a:extLst>
                <a:ext uri="{FF2B5EF4-FFF2-40B4-BE49-F238E27FC236}">
                  <a16:creationId xmlns:a16="http://schemas.microsoft.com/office/drawing/2014/main" id="{FBBC69CB-0A31-6543-7783-79BD94D3B3E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19">
            <a:extLst>
              <a:ext uri="{FF2B5EF4-FFF2-40B4-BE49-F238E27FC236}">
                <a16:creationId xmlns:a16="http://schemas.microsoft.com/office/drawing/2014/main" id="{B94D6BBF-21B4-044D-CFCB-F4DA79172594}"/>
              </a:ext>
            </a:extLst>
          </p:cNvPr>
          <p:cNvGrpSpPr/>
          <p:nvPr/>
        </p:nvGrpSpPr>
        <p:grpSpPr>
          <a:xfrm>
            <a:off x="-4565229" y="6991350"/>
            <a:ext cx="9567614" cy="9567614"/>
            <a:chOff x="0" y="0"/>
            <a:chExt cx="812800" cy="812800"/>
          </a:xfrm>
        </p:grpSpPr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C4C31FE8-A032-6B21-24F2-65DBC6D6179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0" name="TextBox 21">
              <a:extLst>
                <a:ext uri="{FF2B5EF4-FFF2-40B4-BE49-F238E27FC236}">
                  <a16:creationId xmlns:a16="http://schemas.microsoft.com/office/drawing/2014/main" id="{FE47464A-0E9A-5237-FF26-1A50A32A16D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22">
            <a:extLst>
              <a:ext uri="{FF2B5EF4-FFF2-40B4-BE49-F238E27FC236}">
                <a16:creationId xmlns:a16="http://schemas.microsoft.com/office/drawing/2014/main" id="{54668553-2D0C-C93F-8617-3C9B5648536E}"/>
              </a:ext>
            </a:extLst>
          </p:cNvPr>
          <p:cNvGrpSpPr/>
          <p:nvPr/>
        </p:nvGrpSpPr>
        <p:grpSpPr>
          <a:xfrm>
            <a:off x="2053728" y="6894053"/>
            <a:ext cx="2088165" cy="2088165"/>
            <a:chOff x="0" y="0"/>
            <a:chExt cx="812800" cy="812800"/>
          </a:xfrm>
        </p:grpSpPr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0F7D737E-F371-E7C9-C3EA-F97CF3454FF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3" name="TextBox 24">
              <a:extLst>
                <a:ext uri="{FF2B5EF4-FFF2-40B4-BE49-F238E27FC236}">
                  <a16:creationId xmlns:a16="http://schemas.microsoft.com/office/drawing/2014/main" id="{96EDF7FC-1CD2-CAEE-816A-200CA54431D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Freeform 3">
            <a:extLst>
              <a:ext uri="{FF2B5EF4-FFF2-40B4-BE49-F238E27FC236}">
                <a16:creationId xmlns:a16="http://schemas.microsoft.com/office/drawing/2014/main" id="{F8089627-6AD4-46AC-8044-5F4AE0469AA4}"/>
              </a:ext>
            </a:extLst>
          </p:cNvPr>
          <p:cNvSpPr/>
          <p:nvPr/>
        </p:nvSpPr>
        <p:spPr>
          <a:xfrm>
            <a:off x="10591800" y="5448300"/>
            <a:ext cx="7471493" cy="4692863"/>
          </a:xfrm>
          <a:custGeom>
            <a:avLst/>
            <a:gdLst/>
            <a:ahLst/>
            <a:cxnLst/>
            <a:rect l="l" t="t" r="r" b="b"/>
            <a:pathLst>
              <a:path w="5306182" h="3354853">
                <a:moveTo>
                  <a:pt x="0" y="0"/>
                </a:moveTo>
                <a:lnTo>
                  <a:pt x="5306183" y="0"/>
                </a:lnTo>
                <a:lnTo>
                  <a:pt x="5306183" y="3354854"/>
                </a:lnTo>
                <a:lnTo>
                  <a:pt x="0" y="33548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864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rapecio 26">
            <a:extLst>
              <a:ext uri="{FF2B5EF4-FFF2-40B4-BE49-F238E27FC236}">
                <a16:creationId xmlns:a16="http://schemas.microsoft.com/office/drawing/2014/main" id="{05640A5E-D3B0-D61B-60F6-E00B992EF478}"/>
              </a:ext>
            </a:extLst>
          </p:cNvPr>
          <p:cNvSpPr/>
          <p:nvPr/>
        </p:nvSpPr>
        <p:spPr>
          <a:xfrm>
            <a:off x="9637778" y="2934075"/>
            <a:ext cx="5068822" cy="3631424"/>
          </a:xfrm>
          <a:prstGeom prst="trapezoid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Globo: flecha hacia abajo 24">
            <a:extLst>
              <a:ext uri="{FF2B5EF4-FFF2-40B4-BE49-F238E27FC236}">
                <a16:creationId xmlns:a16="http://schemas.microsoft.com/office/drawing/2014/main" id="{CE8C90B2-C68A-E0CC-DAED-371E097DCBD1}"/>
              </a:ext>
            </a:extLst>
          </p:cNvPr>
          <p:cNvSpPr/>
          <p:nvPr/>
        </p:nvSpPr>
        <p:spPr>
          <a:xfrm>
            <a:off x="2836428" y="2934075"/>
            <a:ext cx="4776206" cy="5041966"/>
          </a:xfrm>
          <a:prstGeom prst="downArrowCallou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852ADC8-6F27-5BE6-7F94-35E175AEC06B}"/>
              </a:ext>
            </a:extLst>
          </p:cNvPr>
          <p:cNvSpPr txBox="1"/>
          <p:nvPr/>
        </p:nvSpPr>
        <p:spPr>
          <a:xfrm>
            <a:off x="1524000" y="800100"/>
            <a:ext cx="13378814" cy="88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4500" dirty="0">
                <a:solidFill>
                  <a:srgbClr val="24508C"/>
                </a:solidFill>
                <a:latin typeface="Montserrat Ultra-Bold"/>
              </a:rPr>
              <a:t>DIVISION DE LOS DATOS EN TEST Y TRAIN:</a:t>
            </a:r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D258CD48-78B3-B493-0487-DFE70B37DF02}"/>
              </a:ext>
            </a:extLst>
          </p:cNvPr>
          <p:cNvSpPr/>
          <p:nvPr/>
        </p:nvSpPr>
        <p:spPr>
          <a:xfrm>
            <a:off x="8125307" y="397417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grpSp>
        <p:nvGrpSpPr>
          <p:cNvPr id="8" name="Group 16">
            <a:extLst>
              <a:ext uri="{FF2B5EF4-FFF2-40B4-BE49-F238E27FC236}">
                <a16:creationId xmlns:a16="http://schemas.microsoft.com/office/drawing/2014/main" id="{3CB0F993-DFF4-F9B1-60E6-A91F2D9DF1E8}"/>
              </a:ext>
            </a:extLst>
          </p:cNvPr>
          <p:cNvGrpSpPr/>
          <p:nvPr/>
        </p:nvGrpSpPr>
        <p:grpSpPr>
          <a:xfrm>
            <a:off x="15880181" y="-2434810"/>
            <a:ext cx="3952120" cy="3952120"/>
            <a:chOff x="0" y="0"/>
            <a:chExt cx="812800" cy="812800"/>
          </a:xfrm>
        </p:grpSpPr>
        <p:sp>
          <p:nvSpPr>
            <p:cNvPr id="9" name="Freeform 17">
              <a:extLst>
                <a:ext uri="{FF2B5EF4-FFF2-40B4-BE49-F238E27FC236}">
                  <a16:creationId xmlns:a16="http://schemas.microsoft.com/office/drawing/2014/main" id="{2BB993A8-1041-F012-36C8-820EBD7923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BC95866B-A976-6523-2DF5-03CED35CB7E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9">
            <a:extLst>
              <a:ext uri="{FF2B5EF4-FFF2-40B4-BE49-F238E27FC236}">
                <a16:creationId xmlns:a16="http://schemas.microsoft.com/office/drawing/2014/main" id="{87171414-4E7C-567A-CD67-ADAED09B5D4C}"/>
              </a:ext>
            </a:extLst>
          </p:cNvPr>
          <p:cNvGrpSpPr/>
          <p:nvPr/>
        </p:nvGrpSpPr>
        <p:grpSpPr>
          <a:xfrm>
            <a:off x="-4565229" y="6991350"/>
            <a:ext cx="9567614" cy="9567614"/>
            <a:chOff x="0" y="0"/>
            <a:chExt cx="812800" cy="812800"/>
          </a:xfrm>
        </p:grpSpPr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1B46F347-4A2B-9E26-80E7-6538961D6CD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3" name="TextBox 21">
              <a:extLst>
                <a:ext uri="{FF2B5EF4-FFF2-40B4-BE49-F238E27FC236}">
                  <a16:creationId xmlns:a16="http://schemas.microsoft.com/office/drawing/2014/main" id="{B7511A9E-F159-1856-C8D2-F7E18AFEA2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22">
            <a:extLst>
              <a:ext uri="{FF2B5EF4-FFF2-40B4-BE49-F238E27FC236}">
                <a16:creationId xmlns:a16="http://schemas.microsoft.com/office/drawing/2014/main" id="{615CC8C2-2D2F-CFE5-BC9A-D31216DB5D94}"/>
              </a:ext>
            </a:extLst>
          </p:cNvPr>
          <p:cNvGrpSpPr/>
          <p:nvPr/>
        </p:nvGrpSpPr>
        <p:grpSpPr>
          <a:xfrm>
            <a:off x="1676400" y="7277100"/>
            <a:ext cx="2088165" cy="2088165"/>
            <a:chOff x="0" y="0"/>
            <a:chExt cx="812800" cy="812800"/>
          </a:xfrm>
        </p:grpSpPr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E6D117CC-13ED-4288-9620-5278D7235E8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8E3B5F69-A0D1-62C4-D089-A5A10F5F3D5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Freeform 8">
            <a:extLst>
              <a:ext uri="{FF2B5EF4-FFF2-40B4-BE49-F238E27FC236}">
                <a16:creationId xmlns:a16="http://schemas.microsoft.com/office/drawing/2014/main" id="{FC3D67CF-5FF0-60C0-B0F0-37250E4C6659}"/>
              </a:ext>
            </a:extLst>
          </p:cNvPr>
          <p:cNvSpPr/>
          <p:nvPr/>
        </p:nvSpPr>
        <p:spPr>
          <a:xfrm>
            <a:off x="14954884" y="6991350"/>
            <a:ext cx="2890786" cy="3025500"/>
          </a:xfrm>
          <a:custGeom>
            <a:avLst/>
            <a:gdLst/>
            <a:ahLst/>
            <a:cxnLst/>
            <a:rect l="l" t="t" r="r" b="b"/>
            <a:pathLst>
              <a:path w="2536678" h="2536678">
                <a:moveTo>
                  <a:pt x="0" y="0"/>
                </a:moveTo>
                <a:lnTo>
                  <a:pt x="2536678" y="0"/>
                </a:lnTo>
                <a:lnTo>
                  <a:pt x="2536678" y="2536679"/>
                </a:lnTo>
                <a:lnTo>
                  <a:pt x="0" y="25366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AB0C77-92F6-5F51-F2FE-DD8B9AFEA014}"/>
              </a:ext>
            </a:extLst>
          </p:cNvPr>
          <p:cNvSpPr txBox="1"/>
          <p:nvPr/>
        </p:nvSpPr>
        <p:spPr>
          <a:xfrm>
            <a:off x="4492388" y="3598338"/>
            <a:ext cx="13378814" cy="85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3500" dirty="0">
                <a:solidFill>
                  <a:srgbClr val="24508C"/>
                </a:solidFill>
                <a:latin typeface="Montserrat Ultra-Bold"/>
              </a:rPr>
              <a:t>TRAIN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BD41A2AC-C019-8AE6-643A-82EC942CA372}"/>
              </a:ext>
            </a:extLst>
          </p:cNvPr>
          <p:cNvSpPr txBox="1"/>
          <p:nvPr/>
        </p:nvSpPr>
        <p:spPr>
          <a:xfrm>
            <a:off x="4786539" y="4494212"/>
            <a:ext cx="13378814" cy="85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3500" dirty="0">
                <a:solidFill>
                  <a:srgbClr val="24508C"/>
                </a:solidFill>
                <a:latin typeface="Montserrat Ultra-Bold"/>
              </a:rPr>
              <a:t>75%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EBDFCC61-3D7B-EC30-CD48-73A89B451C93}"/>
              </a:ext>
            </a:extLst>
          </p:cNvPr>
          <p:cNvSpPr txBox="1"/>
          <p:nvPr/>
        </p:nvSpPr>
        <p:spPr>
          <a:xfrm>
            <a:off x="11475946" y="3598338"/>
            <a:ext cx="13378814" cy="85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3500" dirty="0">
                <a:solidFill>
                  <a:srgbClr val="24508C"/>
                </a:solidFill>
                <a:latin typeface="Montserrat Ultra-Bold"/>
              </a:rPr>
              <a:t>TEST</a:t>
            </a: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A36AF13A-73A9-E437-BBCB-C9F31F8DF2BD}"/>
              </a:ext>
            </a:extLst>
          </p:cNvPr>
          <p:cNvSpPr txBox="1"/>
          <p:nvPr/>
        </p:nvSpPr>
        <p:spPr>
          <a:xfrm>
            <a:off x="11770097" y="4517388"/>
            <a:ext cx="13378814" cy="85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3500" dirty="0">
                <a:solidFill>
                  <a:srgbClr val="24508C"/>
                </a:solidFill>
                <a:latin typeface="Montserrat Ultra-Bold"/>
              </a:rPr>
              <a:t>25%</a:t>
            </a:r>
          </a:p>
        </p:txBody>
      </p:sp>
    </p:spTree>
    <p:extLst>
      <p:ext uri="{BB962C8B-B14F-4D97-AF65-F5344CB8AC3E}">
        <p14:creationId xmlns:p14="http://schemas.microsoft.com/office/powerpoint/2010/main" val="378393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Doble onda 93">
            <a:extLst>
              <a:ext uri="{FF2B5EF4-FFF2-40B4-BE49-F238E27FC236}">
                <a16:creationId xmlns:a16="http://schemas.microsoft.com/office/drawing/2014/main" id="{194E6D46-34EC-2A01-9AD7-2EB34C49A9FA}"/>
              </a:ext>
            </a:extLst>
          </p:cNvPr>
          <p:cNvSpPr/>
          <p:nvPr/>
        </p:nvSpPr>
        <p:spPr>
          <a:xfrm>
            <a:off x="4469669" y="7223418"/>
            <a:ext cx="3306421" cy="1295230"/>
          </a:xfrm>
          <a:prstGeom prst="doubleWav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D08E11E-664E-1E34-4BE1-E21D0AEEEB69}"/>
              </a:ext>
            </a:extLst>
          </p:cNvPr>
          <p:cNvSpPr txBox="1"/>
          <p:nvPr/>
        </p:nvSpPr>
        <p:spPr>
          <a:xfrm>
            <a:off x="610602" y="574416"/>
            <a:ext cx="13378814" cy="914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dirty="0" err="1">
                <a:solidFill>
                  <a:srgbClr val="24508C"/>
                </a:solidFill>
                <a:latin typeface="Montserrat Ultra-Bold"/>
              </a:rPr>
              <a:t>Entrenamiento</a:t>
            </a:r>
            <a:r>
              <a:rPr lang="en-US" sz="5499" dirty="0">
                <a:solidFill>
                  <a:srgbClr val="24508C"/>
                </a:solidFill>
                <a:latin typeface="Montserrat Ultra-Bold"/>
              </a:rPr>
              <a:t> del </a:t>
            </a:r>
            <a:r>
              <a:rPr lang="en-US" sz="5499" dirty="0" err="1">
                <a:solidFill>
                  <a:srgbClr val="24508C"/>
                </a:solidFill>
                <a:latin typeface="Montserrat Ultra-Bold"/>
              </a:rPr>
              <a:t>modelo</a:t>
            </a:r>
            <a:r>
              <a:rPr lang="en-US" sz="5499" dirty="0">
                <a:solidFill>
                  <a:srgbClr val="24508C"/>
                </a:solidFill>
                <a:latin typeface="Montserrat Ultra-Bold"/>
              </a:rPr>
              <a:t>: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D170050-A04E-20D4-C84C-CB74C8E040E3}"/>
              </a:ext>
            </a:extLst>
          </p:cNvPr>
          <p:cNvSpPr txBox="1"/>
          <p:nvPr/>
        </p:nvSpPr>
        <p:spPr>
          <a:xfrm>
            <a:off x="610602" y="1601383"/>
            <a:ext cx="10734029" cy="867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699"/>
              </a:lnSpc>
              <a:defRPr sz="4000">
                <a:solidFill>
                  <a:srgbClr val="24508C"/>
                </a:solidFill>
                <a:latin typeface="Montserrat Ultra-Bold"/>
              </a:defRPr>
            </a:lvl1pPr>
          </a:lstStyle>
          <a:p>
            <a:r>
              <a:rPr lang="es-ES" dirty="0"/>
              <a:t>-Con </a:t>
            </a:r>
            <a:r>
              <a:rPr lang="es-ES" dirty="0" err="1"/>
              <a:t>smf</a:t>
            </a:r>
            <a:r>
              <a:rPr lang="es-ES" dirty="0"/>
              <a:t> de </a:t>
            </a:r>
            <a:r>
              <a:rPr lang="es-ES" dirty="0" err="1"/>
              <a:t>statsmodel</a:t>
            </a:r>
            <a:endParaRPr lang="es-ES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E5EDC6CD-1ADD-A775-8B08-EF20D16A3638}"/>
              </a:ext>
            </a:extLst>
          </p:cNvPr>
          <p:cNvSpPr/>
          <p:nvPr/>
        </p:nvSpPr>
        <p:spPr>
          <a:xfrm>
            <a:off x="8608442" y="424242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grpSp>
        <p:nvGrpSpPr>
          <p:cNvPr id="6" name="Group 16">
            <a:extLst>
              <a:ext uri="{FF2B5EF4-FFF2-40B4-BE49-F238E27FC236}">
                <a16:creationId xmlns:a16="http://schemas.microsoft.com/office/drawing/2014/main" id="{D7878A8E-2606-AB80-8CFB-64BDABE6AF3E}"/>
              </a:ext>
            </a:extLst>
          </p:cNvPr>
          <p:cNvGrpSpPr/>
          <p:nvPr/>
        </p:nvGrpSpPr>
        <p:grpSpPr>
          <a:xfrm>
            <a:off x="15880181" y="-2434810"/>
            <a:ext cx="3952120" cy="3952120"/>
            <a:chOff x="0" y="0"/>
            <a:chExt cx="812800" cy="812800"/>
          </a:xfrm>
        </p:grpSpPr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EA4F7199-1C60-10B5-7FDA-0D2A2C8EB0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C7FC890E-0063-F6B2-3609-0CF8C738015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19">
            <a:extLst>
              <a:ext uri="{FF2B5EF4-FFF2-40B4-BE49-F238E27FC236}">
                <a16:creationId xmlns:a16="http://schemas.microsoft.com/office/drawing/2014/main" id="{16A0E992-0480-FE75-A831-2216CF7617AA}"/>
              </a:ext>
            </a:extLst>
          </p:cNvPr>
          <p:cNvGrpSpPr/>
          <p:nvPr/>
        </p:nvGrpSpPr>
        <p:grpSpPr>
          <a:xfrm>
            <a:off x="-4565229" y="6991350"/>
            <a:ext cx="9567614" cy="9567614"/>
            <a:chOff x="0" y="0"/>
            <a:chExt cx="812800" cy="812800"/>
          </a:xfrm>
        </p:grpSpPr>
        <p:sp>
          <p:nvSpPr>
            <p:cNvPr id="10" name="Freeform 20">
              <a:extLst>
                <a:ext uri="{FF2B5EF4-FFF2-40B4-BE49-F238E27FC236}">
                  <a16:creationId xmlns:a16="http://schemas.microsoft.com/office/drawing/2014/main" id="{81BFBBC7-4467-D651-919A-55D83C4F0E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1" name="TextBox 21">
              <a:extLst>
                <a:ext uri="{FF2B5EF4-FFF2-40B4-BE49-F238E27FC236}">
                  <a16:creationId xmlns:a16="http://schemas.microsoft.com/office/drawing/2014/main" id="{3998474D-2C84-7216-5692-0E157ADFE5B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22">
            <a:extLst>
              <a:ext uri="{FF2B5EF4-FFF2-40B4-BE49-F238E27FC236}">
                <a16:creationId xmlns:a16="http://schemas.microsoft.com/office/drawing/2014/main" id="{8F7C89FE-3479-76BF-D932-0BE6A1512665}"/>
              </a:ext>
            </a:extLst>
          </p:cNvPr>
          <p:cNvGrpSpPr/>
          <p:nvPr/>
        </p:nvGrpSpPr>
        <p:grpSpPr>
          <a:xfrm>
            <a:off x="1676400" y="7277100"/>
            <a:ext cx="2088165" cy="2088165"/>
            <a:chOff x="0" y="0"/>
            <a:chExt cx="812800" cy="812800"/>
          </a:xfrm>
        </p:grpSpPr>
        <p:sp>
          <p:nvSpPr>
            <p:cNvPr id="13" name="Freeform 23">
              <a:extLst>
                <a:ext uri="{FF2B5EF4-FFF2-40B4-BE49-F238E27FC236}">
                  <a16:creationId xmlns:a16="http://schemas.microsoft.com/office/drawing/2014/main" id="{91DB1C73-6743-A90B-2A95-DB67CFC0D62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4" name="TextBox 24">
              <a:extLst>
                <a:ext uri="{FF2B5EF4-FFF2-40B4-BE49-F238E27FC236}">
                  <a16:creationId xmlns:a16="http://schemas.microsoft.com/office/drawing/2014/main" id="{D4E51268-0465-23AE-4F41-C023775CAF8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5ACF848-DDD7-F236-6B85-06AA9B9EB475}"/>
              </a:ext>
            </a:extLst>
          </p:cNvPr>
          <p:cNvSpPr txBox="1"/>
          <p:nvPr/>
        </p:nvSpPr>
        <p:spPr>
          <a:xfrm>
            <a:off x="5550855" y="3854587"/>
            <a:ext cx="10734029" cy="867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699"/>
              </a:lnSpc>
              <a:defRPr sz="4000">
                <a:solidFill>
                  <a:srgbClr val="24508C"/>
                </a:solidFill>
                <a:latin typeface="Montserrat Ultra-Bold"/>
              </a:defRPr>
            </a:lvl1pPr>
          </a:lstStyle>
          <a:p>
            <a:r>
              <a:rPr lang="es-ES" dirty="0"/>
              <a:t>Variables finales</a:t>
            </a:r>
          </a:p>
        </p:txBody>
      </p:sp>
      <p:grpSp>
        <p:nvGrpSpPr>
          <p:cNvPr id="66" name="Grupo 65">
            <a:extLst>
              <a:ext uri="{FF2B5EF4-FFF2-40B4-BE49-F238E27FC236}">
                <a16:creationId xmlns:a16="http://schemas.microsoft.com/office/drawing/2014/main" id="{19EB437E-708D-9725-D3AF-3692781F4FE9}"/>
              </a:ext>
            </a:extLst>
          </p:cNvPr>
          <p:cNvGrpSpPr/>
          <p:nvPr/>
        </p:nvGrpSpPr>
        <p:grpSpPr>
          <a:xfrm>
            <a:off x="11174596" y="2350788"/>
            <a:ext cx="2814820" cy="623835"/>
            <a:chOff x="10786733" y="1697721"/>
            <a:chExt cx="2814820" cy="623835"/>
          </a:xfrm>
        </p:grpSpPr>
        <p:grpSp>
          <p:nvGrpSpPr>
            <p:cNvPr id="17" name="Group 2">
              <a:extLst>
                <a:ext uri="{FF2B5EF4-FFF2-40B4-BE49-F238E27FC236}">
                  <a16:creationId xmlns:a16="http://schemas.microsoft.com/office/drawing/2014/main" id="{15E2DEFA-66EB-DA83-C67A-DF3A6194BB19}"/>
                </a:ext>
              </a:extLst>
            </p:cNvPr>
            <p:cNvGrpSpPr/>
            <p:nvPr/>
          </p:nvGrpSpPr>
          <p:grpSpPr>
            <a:xfrm>
              <a:off x="10939465" y="1697721"/>
              <a:ext cx="2519754" cy="487515"/>
              <a:chOff x="0" y="0"/>
              <a:chExt cx="1345510" cy="288887"/>
            </a:xfrm>
          </p:grpSpPr>
          <p:sp>
            <p:nvSpPr>
              <p:cNvPr id="18" name="Freeform 3">
                <a:extLst>
                  <a:ext uri="{FF2B5EF4-FFF2-40B4-BE49-F238E27FC236}">
                    <a16:creationId xmlns:a16="http://schemas.microsoft.com/office/drawing/2014/main" id="{09C3253D-7964-4645-872B-F2A68990BD52}"/>
                  </a:ext>
                </a:extLst>
              </p:cNvPr>
              <p:cNvSpPr/>
              <p:nvPr/>
            </p:nvSpPr>
            <p:spPr>
              <a:xfrm>
                <a:off x="0" y="0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3581" y="0"/>
                    </a:moveTo>
                    <a:lnTo>
                      <a:pt x="1271929" y="0"/>
                    </a:lnTo>
                    <a:cubicBezTo>
                      <a:pt x="1291444" y="0"/>
                      <a:pt x="1310160" y="7752"/>
                      <a:pt x="1323959" y="21551"/>
                    </a:cubicBezTo>
                    <a:cubicBezTo>
                      <a:pt x="1337758" y="35351"/>
                      <a:pt x="1345510" y="54066"/>
                      <a:pt x="1345510" y="73581"/>
                    </a:cubicBezTo>
                    <a:lnTo>
                      <a:pt x="1345510" y="215305"/>
                    </a:lnTo>
                    <a:cubicBezTo>
                      <a:pt x="1345510" y="234820"/>
                      <a:pt x="1337758" y="253536"/>
                      <a:pt x="1323959" y="267335"/>
                    </a:cubicBezTo>
                    <a:cubicBezTo>
                      <a:pt x="1310160" y="281134"/>
                      <a:pt x="1291444" y="288887"/>
                      <a:pt x="1271929" y="288887"/>
                    </a:cubicBezTo>
                    <a:lnTo>
                      <a:pt x="73581" y="288887"/>
                    </a:lnTo>
                    <a:cubicBezTo>
                      <a:pt x="54066" y="288887"/>
                      <a:pt x="35351" y="281134"/>
                      <a:pt x="21551" y="267335"/>
                    </a:cubicBezTo>
                    <a:cubicBezTo>
                      <a:pt x="7752" y="253536"/>
                      <a:pt x="0" y="234820"/>
                      <a:pt x="0" y="215305"/>
                    </a:cubicBezTo>
                    <a:lnTo>
                      <a:pt x="0" y="73581"/>
                    </a:lnTo>
                    <a:cubicBezTo>
                      <a:pt x="0" y="54066"/>
                      <a:pt x="7752" y="35351"/>
                      <a:pt x="21551" y="21551"/>
                    </a:cubicBezTo>
                    <a:cubicBezTo>
                      <a:pt x="35351" y="7752"/>
                      <a:pt x="54066" y="0"/>
                      <a:pt x="73581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19" name="TextBox 4">
                <a:extLst>
                  <a:ext uri="{FF2B5EF4-FFF2-40B4-BE49-F238E27FC236}">
                    <a16:creationId xmlns:a16="http://schemas.microsoft.com/office/drawing/2014/main" id="{5B20F90E-380B-F47C-D565-483456EF23E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32" name="TextBox 63">
              <a:extLst>
                <a:ext uri="{FF2B5EF4-FFF2-40B4-BE49-F238E27FC236}">
                  <a16:creationId xmlns:a16="http://schemas.microsoft.com/office/drawing/2014/main" id="{61BEC1D1-C4E4-F391-D64A-34494FCA064A}"/>
                </a:ext>
              </a:extLst>
            </p:cNvPr>
            <p:cNvSpPr txBox="1"/>
            <p:nvPr/>
          </p:nvSpPr>
          <p:spPr>
            <a:xfrm>
              <a:off x="10786733" y="1842771"/>
              <a:ext cx="2814820" cy="478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>
                  <a:solidFill>
                    <a:srgbClr val="403F3F"/>
                  </a:solidFill>
                  <a:latin typeface="League Spartan"/>
                </a:rPr>
                <a:t>ascensor</a:t>
              </a:r>
            </a:p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BD9AE66B-B442-D6A4-5864-355D6D053D15}"/>
              </a:ext>
            </a:extLst>
          </p:cNvPr>
          <p:cNvGrpSpPr/>
          <p:nvPr/>
        </p:nvGrpSpPr>
        <p:grpSpPr>
          <a:xfrm>
            <a:off x="12315858" y="3025937"/>
            <a:ext cx="2814820" cy="643176"/>
            <a:chOff x="10377717" y="2914296"/>
            <a:chExt cx="2814820" cy="643176"/>
          </a:xfrm>
        </p:grpSpPr>
        <p:grpSp>
          <p:nvGrpSpPr>
            <p:cNvPr id="20" name="Group 17">
              <a:extLst>
                <a:ext uri="{FF2B5EF4-FFF2-40B4-BE49-F238E27FC236}">
                  <a16:creationId xmlns:a16="http://schemas.microsoft.com/office/drawing/2014/main" id="{62FD39EA-2B53-C549-CD47-DC0654AD0FA4}"/>
                </a:ext>
              </a:extLst>
            </p:cNvPr>
            <p:cNvGrpSpPr/>
            <p:nvPr/>
          </p:nvGrpSpPr>
          <p:grpSpPr>
            <a:xfrm>
              <a:off x="10980406" y="2914296"/>
              <a:ext cx="1668794" cy="531181"/>
              <a:chOff x="0" y="0"/>
              <a:chExt cx="1345510" cy="288887"/>
            </a:xfrm>
          </p:grpSpPr>
          <p:sp>
            <p:nvSpPr>
              <p:cNvPr id="21" name="Freeform 18">
                <a:extLst>
                  <a:ext uri="{FF2B5EF4-FFF2-40B4-BE49-F238E27FC236}">
                    <a16:creationId xmlns:a16="http://schemas.microsoft.com/office/drawing/2014/main" id="{DA1BDD38-9DB3-7635-039E-C4B433D1B0ED}"/>
                  </a:ext>
                </a:extLst>
              </p:cNvPr>
              <p:cNvSpPr/>
              <p:nvPr/>
            </p:nvSpPr>
            <p:spPr>
              <a:xfrm>
                <a:off x="0" y="0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3021" y="0"/>
                    </a:moveTo>
                    <a:lnTo>
                      <a:pt x="1272489" y="0"/>
                    </a:lnTo>
                    <a:cubicBezTo>
                      <a:pt x="1312817" y="0"/>
                      <a:pt x="1345510" y="32693"/>
                      <a:pt x="1345510" y="73021"/>
                    </a:cubicBezTo>
                    <a:lnTo>
                      <a:pt x="1345510" y="215865"/>
                    </a:lnTo>
                    <a:cubicBezTo>
                      <a:pt x="1345510" y="256194"/>
                      <a:pt x="1312817" y="288887"/>
                      <a:pt x="1272489" y="288887"/>
                    </a:cubicBezTo>
                    <a:lnTo>
                      <a:pt x="73021" y="288887"/>
                    </a:lnTo>
                    <a:cubicBezTo>
                      <a:pt x="32693" y="288887"/>
                      <a:pt x="0" y="256194"/>
                      <a:pt x="0" y="215865"/>
                    </a:cubicBezTo>
                    <a:lnTo>
                      <a:pt x="0" y="73021"/>
                    </a:lnTo>
                    <a:cubicBezTo>
                      <a:pt x="0" y="32693"/>
                      <a:pt x="32693" y="0"/>
                      <a:pt x="73021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22" name="TextBox 19">
                <a:extLst>
                  <a:ext uri="{FF2B5EF4-FFF2-40B4-BE49-F238E27FC236}">
                    <a16:creationId xmlns:a16="http://schemas.microsoft.com/office/drawing/2014/main" id="{8C81713E-0CA6-1875-B5F0-BDBB2E144A7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33" name="TextBox 63">
              <a:extLst>
                <a:ext uri="{FF2B5EF4-FFF2-40B4-BE49-F238E27FC236}">
                  <a16:creationId xmlns:a16="http://schemas.microsoft.com/office/drawing/2014/main" id="{77DBADBD-D854-1C69-024A-55A77E5EF785}"/>
                </a:ext>
              </a:extLst>
            </p:cNvPr>
            <p:cNvSpPr txBox="1"/>
            <p:nvPr/>
          </p:nvSpPr>
          <p:spPr>
            <a:xfrm>
              <a:off x="10377717" y="3078687"/>
              <a:ext cx="2814820" cy="478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>
                  <a:solidFill>
                    <a:srgbClr val="403F3F"/>
                  </a:solidFill>
                  <a:latin typeface="League Spartan"/>
                </a:rPr>
                <a:t>piscina</a:t>
              </a:r>
            </a:p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grpSp>
        <p:nvGrpSpPr>
          <p:cNvPr id="68" name="Grupo 67">
            <a:extLst>
              <a:ext uri="{FF2B5EF4-FFF2-40B4-BE49-F238E27FC236}">
                <a16:creationId xmlns:a16="http://schemas.microsoft.com/office/drawing/2014/main" id="{71650B7B-50D1-FC5D-5CDC-F1658F7F2A80}"/>
              </a:ext>
            </a:extLst>
          </p:cNvPr>
          <p:cNvGrpSpPr/>
          <p:nvPr/>
        </p:nvGrpSpPr>
        <p:grpSpPr>
          <a:xfrm>
            <a:off x="12676959" y="4766371"/>
            <a:ext cx="2814820" cy="613155"/>
            <a:chOff x="11315555" y="4095562"/>
            <a:chExt cx="2814820" cy="613155"/>
          </a:xfrm>
        </p:grpSpPr>
        <p:grpSp>
          <p:nvGrpSpPr>
            <p:cNvPr id="26" name="Group 23">
              <a:extLst>
                <a:ext uri="{FF2B5EF4-FFF2-40B4-BE49-F238E27FC236}">
                  <a16:creationId xmlns:a16="http://schemas.microsoft.com/office/drawing/2014/main" id="{6253CA01-8C66-8680-3CAA-90C6E34ACC0D}"/>
                </a:ext>
              </a:extLst>
            </p:cNvPr>
            <p:cNvGrpSpPr/>
            <p:nvPr/>
          </p:nvGrpSpPr>
          <p:grpSpPr>
            <a:xfrm>
              <a:off x="11773094" y="4095562"/>
              <a:ext cx="2019105" cy="478785"/>
              <a:chOff x="0" y="0"/>
              <a:chExt cx="1345510" cy="288887"/>
            </a:xfrm>
          </p:grpSpPr>
          <p:sp>
            <p:nvSpPr>
              <p:cNvPr id="27" name="Freeform 24">
                <a:extLst>
                  <a:ext uri="{FF2B5EF4-FFF2-40B4-BE49-F238E27FC236}">
                    <a16:creationId xmlns:a16="http://schemas.microsoft.com/office/drawing/2014/main" id="{D23E9E76-618D-F31E-2BE8-D8B37CBCB7D0}"/>
                  </a:ext>
                </a:extLst>
              </p:cNvPr>
              <p:cNvSpPr/>
              <p:nvPr/>
            </p:nvSpPr>
            <p:spPr>
              <a:xfrm>
                <a:off x="0" y="0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5233" y="0"/>
                    </a:moveTo>
                    <a:lnTo>
                      <a:pt x="1270278" y="0"/>
                    </a:lnTo>
                    <a:cubicBezTo>
                      <a:pt x="1311827" y="0"/>
                      <a:pt x="1345510" y="33683"/>
                      <a:pt x="1345510" y="75233"/>
                    </a:cubicBezTo>
                    <a:lnTo>
                      <a:pt x="1345510" y="213654"/>
                    </a:lnTo>
                    <a:cubicBezTo>
                      <a:pt x="1345510" y="255204"/>
                      <a:pt x="1311827" y="288887"/>
                      <a:pt x="1270278" y="288887"/>
                    </a:cubicBezTo>
                    <a:lnTo>
                      <a:pt x="75233" y="288887"/>
                    </a:lnTo>
                    <a:cubicBezTo>
                      <a:pt x="33683" y="288887"/>
                      <a:pt x="0" y="255204"/>
                      <a:pt x="0" y="213654"/>
                    </a:cubicBezTo>
                    <a:lnTo>
                      <a:pt x="0" y="75233"/>
                    </a:lnTo>
                    <a:cubicBezTo>
                      <a:pt x="0" y="33683"/>
                      <a:pt x="33683" y="0"/>
                      <a:pt x="75233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28" name="TextBox 25">
                <a:extLst>
                  <a:ext uri="{FF2B5EF4-FFF2-40B4-BE49-F238E27FC236}">
                    <a16:creationId xmlns:a16="http://schemas.microsoft.com/office/drawing/2014/main" id="{7A71EE41-94D7-803B-F4EE-79F1B865C16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34" name="TextBox 63">
              <a:extLst>
                <a:ext uri="{FF2B5EF4-FFF2-40B4-BE49-F238E27FC236}">
                  <a16:creationId xmlns:a16="http://schemas.microsoft.com/office/drawing/2014/main" id="{E4E1C8E1-2FE8-4B80-493A-68F5BA47A216}"/>
                </a:ext>
              </a:extLst>
            </p:cNvPr>
            <p:cNvSpPr txBox="1"/>
            <p:nvPr/>
          </p:nvSpPr>
          <p:spPr>
            <a:xfrm>
              <a:off x="11315555" y="4229932"/>
              <a:ext cx="2814820" cy="478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>
                  <a:solidFill>
                    <a:srgbClr val="403F3F"/>
                  </a:solidFill>
                  <a:latin typeface="League Spartan"/>
                </a:rPr>
                <a:t>terraza</a:t>
              </a:r>
            </a:p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6053EEA1-7281-9FDB-AE3D-6DEBB6026AB9}"/>
              </a:ext>
            </a:extLst>
          </p:cNvPr>
          <p:cNvGrpSpPr/>
          <p:nvPr/>
        </p:nvGrpSpPr>
        <p:grpSpPr>
          <a:xfrm>
            <a:off x="12315858" y="5593150"/>
            <a:ext cx="2814820" cy="938355"/>
            <a:chOff x="10312859" y="5178769"/>
            <a:chExt cx="2814820" cy="938355"/>
          </a:xfrm>
        </p:grpSpPr>
        <p:grpSp>
          <p:nvGrpSpPr>
            <p:cNvPr id="43" name="Group 5">
              <a:extLst>
                <a:ext uri="{FF2B5EF4-FFF2-40B4-BE49-F238E27FC236}">
                  <a16:creationId xmlns:a16="http://schemas.microsoft.com/office/drawing/2014/main" id="{3916A481-B11F-C9C2-CA00-028C298B2F46}"/>
                </a:ext>
              </a:extLst>
            </p:cNvPr>
            <p:cNvGrpSpPr/>
            <p:nvPr/>
          </p:nvGrpSpPr>
          <p:grpSpPr>
            <a:xfrm>
              <a:off x="11025995" y="5178769"/>
              <a:ext cx="1470805" cy="938355"/>
              <a:chOff x="-81362" y="-109537"/>
              <a:chExt cx="1426872" cy="398424"/>
            </a:xfrm>
          </p:grpSpPr>
          <p:sp>
            <p:nvSpPr>
              <p:cNvPr id="44" name="Freeform 6">
                <a:extLst>
                  <a:ext uri="{FF2B5EF4-FFF2-40B4-BE49-F238E27FC236}">
                    <a16:creationId xmlns:a16="http://schemas.microsoft.com/office/drawing/2014/main" id="{D1B255CA-EB40-A667-2569-A1E458124B42}"/>
                  </a:ext>
                </a:extLst>
              </p:cNvPr>
              <p:cNvSpPr/>
              <p:nvPr/>
            </p:nvSpPr>
            <p:spPr>
              <a:xfrm>
                <a:off x="-81362" y="-109537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3417" y="0"/>
                    </a:moveTo>
                    <a:lnTo>
                      <a:pt x="1272093" y="0"/>
                    </a:lnTo>
                    <a:cubicBezTo>
                      <a:pt x="1291565" y="0"/>
                      <a:pt x="1310239" y="7735"/>
                      <a:pt x="1324007" y="21503"/>
                    </a:cubicBezTo>
                    <a:cubicBezTo>
                      <a:pt x="1337775" y="35272"/>
                      <a:pt x="1345510" y="53945"/>
                      <a:pt x="1345510" y="73417"/>
                    </a:cubicBezTo>
                    <a:lnTo>
                      <a:pt x="1345510" y="215470"/>
                    </a:lnTo>
                    <a:cubicBezTo>
                      <a:pt x="1345510" y="234941"/>
                      <a:pt x="1337775" y="253615"/>
                      <a:pt x="1324007" y="267383"/>
                    </a:cubicBezTo>
                    <a:cubicBezTo>
                      <a:pt x="1310239" y="281152"/>
                      <a:pt x="1291565" y="288887"/>
                      <a:pt x="1272093" y="288887"/>
                    </a:cubicBezTo>
                    <a:lnTo>
                      <a:pt x="73417" y="288887"/>
                    </a:lnTo>
                    <a:cubicBezTo>
                      <a:pt x="53945" y="288887"/>
                      <a:pt x="35272" y="281152"/>
                      <a:pt x="21503" y="267383"/>
                    </a:cubicBezTo>
                    <a:cubicBezTo>
                      <a:pt x="7735" y="253615"/>
                      <a:pt x="0" y="234941"/>
                      <a:pt x="0" y="215470"/>
                    </a:cubicBezTo>
                    <a:lnTo>
                      <a:pt x="0" y="73417"/>
                    </a:lnTo>
                    <a:cubicBezTo>
                      <a:pt x="0" y="53945"/>
                      <a:pt x="7735" y="35272"/>
                      <a:pt x="21503" y="21503"/>
                    </a:cubicBezTo>
                    <a:cubicBezTo>
                      <a:pt x="35272" y="7735"/>
                      <a:pt x="53945" y="0"/>
                      <a:pt x="73417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45" name="TextBox 7">
                <a:extLst>
                  <a:ext uri="{FF2B5EF4-FFF2-40B4-BE49-F238E27FC236}">
                    <a16:creationId xmlns:a16="http://schemas.microsoft.com/office/drawing/2014/main" id="{8DC066A1-0C2D-EAD1-2628-A39D304694E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50" name="TextBox 63">
              <a:extLst>
                <a:ext uri="{FF2B5EF4-FFF2-40B4-BE49-F238E27FC236}">
                  <a16:creationId xmlns:a16="http://schemas.microsoft.com/office/drawing/2014/main" id="{D254E85F-9709-05F2-AC43-76016061CD99}"/>
                </a:ext>
              </a:extLst>
            </p:cNvPr>
            <p:cNvSpPr txBox="1"/>
            <p:nvPr/>
          </p:nvSpPr>
          <p:spPr>
            <a:xfrm>
              <a:off x="10312859" y="5414238"/>
              <a:ext cx="2814820" cy="478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>
                  <a:solidFill>
                    <a:srgbClr val="403F3F"/>
                  </a:solidFill>
                  <a:latin typeface="League Spartan"/>
                </a:rPr>
                <a:t>zona</a:t>
              </a:r>
            </a:p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A7973607-6E11-9CC0-83D5-2682A4A1AB1D}"/>
              </a:ext>
            </a:extLst>
          </p:cNvPr>
          <p:cNvGrpSpPr/>
          <p:nvPr/>
        </p:nvGrpSpPr>
        <p:grpSpPr>
          <a:xfrm>
            <a:off x="11511136" y="6902214"/>
            <a:ext cx="2814821" cy="486955"/>
            <a:chOff x="11719464" y="6952877"/>
            <a:chExt cx="2814821" cy="486955"/>
          </a:xfrm>
        </p:grpSpPr>
        <p:grpSp>
          <p:nvGrpSpPr>
            <p:cNvPr id="51" name="Group 5">
              <a:extLst>
                <a:ext uri="{FF2B5EF4-FFF2-40B4-BE49-F238E27FC236}">
                  <a16:creationId xmlns:a16="http://schemas.microsoft.com/office/drawing/2014/main" id="{94DE2F9A-95FE-8D45-983E-14ED915C57C8}"/>
                </a:ext>
              </a:extLst>
            </p:cNvPr>
            <p:cNvGrpSpPr/>
            <p:nvPr/>
          </p:nvGrpSpPr>
          <p:grpSpPr>
            <a:xfrm>
              <a:off x="11719465" y="6952877"/>
              <a:ext cx="2814820" cy="486955"/>
              <a:chOff x="0" y="0"/>
              <a:chExt cx="1345510" cy="288887"/>
            </a:xfrm>
          </p:grpSpPr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578B9F4D-F212-5972-8659-6F3DD8B7F94D}"/>
                  </a:ext>
                </a:extLst>
              </p:cNvPr>
              <p:cNvSpPr/>
              <p:nvPr/>
            </p:nvSpPr>
            <p:spPr>
              <a:xfrm>
                <a:off x="0" y="0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3417" y="0"/>
                    </a:moveTo>
                    <a:lnTo>
                      <a:pt x="1272093" y="0"/>
                    </a:lnTo>
                    <a:cubicBezTo>
                      <a:pt x="1291565" y="0"/>
                      <a:pt x="1310239" y="7735"/>
                      <a:pt x="1324007" y="21503"/>
                    </a:cubicBezTo>
                    <a:cubicBezTo>
                      <a:pt x="1337775" y="35272"/>
                      <a:pt x="1345510" y="53945"/>
                      <a:pt x="1345510" y="73417"/>
                    </a:cubicBezTo>
                    <a:lnTo>
                      <a:pt x="1345510" y="215470"/>
                    </a:lnTo>
                    <a:cubicBezTo>
                      <a:pt x="1345510" y="234941"/>
                      <a:pt x="1337775" y="253615"/>
                      <a:pt x="1324007" y="267383"/>
                    </a:cubicBezTo>
                    <a:cubicBezTo>
                      <a:pt x="1310239" y="281152"/>
                      <a:pt x="1291565" y="288887"/>
                      <a:pt x="1272093" y="288887"/>
                    </a:cubicBezTo>
                    <a:lnTo>
                      <a:pt x="73417" y="288887"/>
                    </a:lnTo>
                    <a:cubicBezTo>
                      <a:pt x="53945" y="288887"/>
                      <a:pt x="35272" y="281152"/>
                      <a:pt x="21503" y="267383"/>
                    </a:cubicBezTo>
                    <a:cubicBezTo>
                      <a:pt x="7735" y="253615"/>
                      <a:pt x="0" y="234941"/>
                      <a:pt x="0" y="215470"/>
                    </a:cubicBezTo>
                    <a:lnTo>
                      <a:pt x="0" y="73417"/>
                    </a:lnTo>
                    <a:cubicBezTo>
                      <a:pt x="0" y="53945"/>
                      <a:pt x="7735" y="35272"/>
                      <a:pt x="21503" y="21503"/>
                    </a:cubicBezTo>
                    <a:cubicBezTo>
                      <a:pt x="35272" y="7735"/>
                      <a:pt x="53945" y="0"/>
                      <a:pt x="7341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53" name="TextBox 7">
                <a:extLst>
                  <a:ext uri="{FF2B5EF4-FFF2-40B4-BE49-F238E27FC236}">
                    <a16:creationId xmlns:a16="http://schemas.microsoft.com/office/drawing/2014/main" id="{185D0CE3-25BE-9F29-2961-B1A16022EB6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57" name="TextBox 63">
              <a:extLst>
                <a:ext uri="{FF2B5EF4-FFF2-40B4-BE49-F238E27FC236}">
                  <a16:creationId xmlns:a16="http://schemas.microsoft.com/office/drawing/2014/main" id="{2EC30247-8B0D-713C-B864-2E9AE895E667}"/>
                </a:ext>
              </a:extLst>
            </p:cNvPr>
            <p:cNvSpPr txBox="1"/>
            <p:nvPr/>
          </p:nvSpPr>
          <p:spPr>
            <a:xfrm>
              <a:off x="11719464" y="7126699"/>
              <a:ext cx="2814820" cy="250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>
                  <a:solidFill>
                    <a:srgbClr val="403F3F"/>
                  </a:solidFill>
                  <a:latin typeface="League Spartan"/>
                </a:rPr>
                <a:t>metros cuadrados</a:t>
              </a: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grpSp>
        <p:nvGrpSpPr>
          <p:cNvPr id="71" name="Grupo 70">
            <a:extLst>
              <a:ext uri="{FF2B5EF4-FFF2-40B4-BE49-F238E27FC236}">
                <a16:creationId xmlns:a16="http://schemas.microsoft.com/office/drawing/2014/main" id="{3558F365-E30E-ADBF-897B-EAECDE4FC182}"/>
              </a:ext>
            </a:extLst>
          </p:cNvPr>
          <p:cNvGrpSpPr/>
          <p:nvPr/>
        </p:nvGrpSpPr>
        <p:grpSpPr>
          <a:xfrm>
            <a:off x="13249355" y="3931029"/>
            <a:ext cx="3762645" cy="523062"/>
            <a:chOff x="11109862" y="8262113"/>
            <a:chExt cx="3762645" cy="523062"/>
          </a:xfrm>
        </p:grpSpPr>
        <p:grpSp>
          <p:nvGrpSpPr>
            <p:cNvPr id="58" name="Group 5">
              <a:extLst>
                <a:ext uri="{FF2B5EF4-FFF2-40B4-BE49-F238E27FC236}">
                  <a16:creationId xmlns:a16="http://schemas.microsoft.com/office/drawing/2014/main" id="{CF21A4D3-1083-F369-B5D2-C97A69137728}"/>
                </a:ext>
              </a:extLst>
            </p:cNvPr>
            <p:cNvGrpSpPr/>
            <p:nvPr/>
          </p:nvGrpSpPr>
          <p:grpSpPr>
            <a:xfrm>
              <a:off x="11109862" y="8262113"/>
              <a:ext cx="3762645" cy="523062"/>
              <a:chOff x="0" y="0"/>
              <a:chExt cx="1345510" cy="288887"/>
            </a:xfrm>
          </p:grpSpPr>
          <p:sp>
            <p:nvSpPr>
              <p:cNvPr id="59" name="Freeform 6">
                <a:extLst>
                  <a:ext uri="{FF2B5EF4-FFF2-40B4-BE49-F238E27FC236}">
                    <a16:creationId xmlns:a16="http://schemas.microsoft.com/office/drawing/2014/main" id="{058AC626-7544-68C6-D0E3-2EE909255B8B}"/>
                  </a:ext>
                </a:extLst>
              </p:cNvPr>
              <p:cNvSpPr/>
              <p:nvPr/>
            </p:nvSpPr>
            <p:spPr>
              <a:xfrm>
                <a:off x="0" y="0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3417" y="0"/>
                    </a:moveTo>
                    <a:lnTo>
                      <a:pt x="1272093" y="0"/>
                    </a:lnTo>
                    <a:cubicBezTo>
                      <a:pt x="1291565" y="0"/>
                      <a:pt x="1310239" y="7735"/>
                      <a:pt x="1324007" y="21503"/>
                    </a:cubicBezTo>
                    <a:cubicBezTo>
                      <a:pt x="1337775" y="35272"/>
                      <a:pt x="1345510" y="53945"/>
                      <a:pt x="1345510" y="73417"/>
                    </a:cubicBezTo>
                    <a:lnTo>
                      <a:pt x="1345510" y="215470"/>
                    </a:lnTo>
                    <a:cubicBezTo>
                      <a:pt x="1345510" y="234941"/>
                      <a:pt x="1337775" y="253615"/>
                      <a:pt x="1324007" y="267383"/>
                    </a:cubicBezTo>
                    <a:cubicBezTo>
                      <a:pt x="1310239" y="281152"/>
                      <a:pt x="1291565" y="288887"/>
                      <a:pt x="1272093" y="288887"/>
                    </a:cubicBezTo>
                    <a:lnTo>
                      <a:pt x="73417" y="288887"/>
                    </a:lnTo>
                    <a:cubicBezTo>
                      <a:pt x="53945" y="288887"/>
                      <a:pt x="35272" y="281152"/>
                      <a:pt x="21503" y="267383"/>
                    </a:cubicBezTo>
                    <a:cubicBezTo>
                      <a:pt x="7735" y="253615"/>
                      <a:pt x="0" y="234941"/>
                      <a:pt x="0" y="215470"/>
                    </a:cubicBezTo>
                    <a:lnTo>
                      <a:pt x="0" y="73417"/>
                    </a:lnTo>
                    <a:cubicBezTo>
                      <a:pt x="0" y="53945"/>
                      <a:pt x="7735" y="35272"/>
                      <a:pt x="21503" y="21503"/>
                    </a:cubicBezTo>
                    <a:cubicBezTo>
                      <a:pt x="35272" y="7735"/>
                      <a:pt x="53945" y="0"/>
                      <a:pt x="73417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60" name="TextBox 7">
                <a:extLst>
                  <a:ext uri="{FF2B5EF4-FFF2-40B4-BE49-F238E27FC236}">
                    <a16:creationId xmlns:a16="http://schemas.microsoft.com/office/drawing/2014/main" id="{D393889C-DCE6-A44A-2D52-AFDEB3EA3DD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5EF7120-A38D-4E84-CD3D-527912A2EA92}"/>
                </a:ext>
              </a:extLst>
            </p:cNvPr>
            <p:cNvSpPr txBox="1"/>
            <p:nvPr/>
          </p:nvSpPr>
          <p:spPr>
            <a:xfrm>
              <a:off x="11158416" y="8435126"/>
              <a:ext cx="3608440" cy="2500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>
                  <a:solidFill>
                    <a:srgbClr val="403F3F"/>
                  </a:solidFill>
                  <a:latin typeface="League Spartan"/>
                </a:rPr>
                <a:t>Numero de habitaciones</a:t>
              </a: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sp>
        <p:nvSpPr>
          <p:cNvPr id="72" name="CuadroTexto 71">
            <a:extLst>
              <a:ext uri="{FF2B5EF4-FFF2-40B4-BE49-F238E27FC236}">
                <a16:creationId xmlns:a16="http://schemas.microsoft.com/office/drawing/2014/main" id="{E647385E-B23A-E84E-2DEE-CF43E92523FA}"/>
              </a:ext>
            </a:extLst>
          </p:cNvPr>
          <p:cNvSpPr txBox="1"/>
          <p:nvPr/>
        </p:nvSpPr>
        <p:spPr>
          <a:xfrm>
            <a:off x="4781813" y="5527523"/>
            <a:ext cx="10734029" cy="867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699"/>
              </a:lnSpc>
              <a:defRPr sz="4000">
                <a:solidFill>
                  <a:srgbClr val="24508C"/>
                </a:solidFill>
                <a:latin typeface="Montserrat Ultra-Bold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R2 ajustado</a:t>
            </a:r>
          </a:p>
        </p:txBody>
      </p: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87504C95-97CD-8D74-75B7-D88528579893}"/>
              </a:ext>
            </a:extLst>
          </p:cNvPr>
          <p:cNvCxnSpPr/>
          <p:nvPr/>
        </p:nvCxnSpPr>
        <p:spPr>
          <a:xfrm>
            <a:off x="5977616" y="6579367"/>
            <a:ext cx="0" cy="605054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5" name="Rectángulo: esquinas redondeadas 74">
            <a:extLst>
              <a:ext uri="{FF2B5EF4-FFF2-40B4-BE49-F238E27FC236}">
                <a16:creationId xmlns:a16="http://schemas.microsoft.com/office/drawing/2014/main" id="{68E31D77-7A45-7179-3B0B-2069571A9933}"/>
              </a:ext>
            </a:extLst>
          </p:cNvPr>
          <p:cNvSpPr/>
          <p:nvPr/>
        </p:nvSpPr>
        <p:spPr>
          <a:xfrm>
            <a:off x="5226203" y="3978720"/>
            <a:ext cx="5210330" cy="86735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D67AD174-11EA-EA81-ECF8-0C9DD3734C01}"/>
              </a:ext>
            </a:extLst>
          </p:cNvPr>
          <p:cNvSpPr txBox="1"/>
          <p:nvPr/>
        </p:nvSpPr>
        <p:spPr>
          <a:xfrm>
            <a:off x="5226203" y="7290049"/>
            <a:ext cx="10734029" cy="867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699"/>
              </a:lnSpc>
              <a:defRPr sz="4000">
                <a:solidFill>
                  <a:srgbClr val="24508C"/>
                </a:solidFill>
                <a:latin typeface="Montserrat Ultra-Bold"/>
              </a:defRPr>
            </a:lvl1pPr>
          </a:lstStyle>
          <a:p>
            <a:r>
              <a:rPr lang="es-ES" dirty="0"/>
              <a:t>0,7956</a:t>
            </a:r>
          </a:p>
        </p:txBody>
      </p: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E6D7AD2D-7EB7-D6BB-3132-F9D2C3239B74}"/>
              </a:ext>
            </a:extLst>
          </p:cNvPr>
          <p:cNvCxnSpPr>
            <a:cxnSpLocks/>
          </p:cNvCxnSpPr>
          <p:nvPr/>
        </p:nvCxnSpPr>
        <p:spPr>
          <a:xfrm flipV="1">
            <a:off x="10539327" y="3016620"/>
            <a:ext cx="805303" cy="82817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FD89B86C-3239-97B6-A7E8-4D2A9A8FAA09}"/>
              </a:ext>
            </a:extLst>
          </p:cNvPr>
          <p:cNvCxnSpPr>
            <a:cxnSpLocks/>
          </p:cNvCxnSpPr>
          <p:nvPr/>
        </p:nvCxnSpPr>
        <p:spPr>
          <a:xfrm>
            <a:off x="10738256" y="5013137"/>
            <a:ext cx="1676400" cy="696132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A1B88A23-A70E-6CC0-8DC0-48195B396878}"/>
              </a:ext>
            </a:extLst>
          </p:cNvPr>
          <p:cNvCxnSpPr>
            <a:cxnSpLocks/>
          </p:cNvCxnSpPr>
          <p:nvPr/>
        </p:nvCxnSpPr>
        <p:spPr>
          <a:xfrm flipV="1">
            <a:off x="10894374" y="3313874"/>
            <a:ext cx="1518015" cy="790168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Conector recto de flecha 81">
            <a:extLst>
              <a:ext uri="{FF2B5EF4-FFF2-40B4-BE49-F238E27FC236}">
                <a16:creationId xmlns:a16="http://schemas.microsoft.com/office/drawing/2014/main" id="{6E15DCC8-01BF-8E5F-E0CA-0B4B23442D4C}"/>
              </a:ext>
            </a:extLst>
          </p:cNvPr>
          <p:cNvCxnSpPr>
            <a:cxnSpLocks/>
          </p:cNvCxnSpPr>
          <p:nvPr/>
        </p:nvCxnSpPr>
        <p:spPr>
          <a:xfrm flipV="1">
            <a:off x="10991773" y="4248394"/>
            <a:ext cx="1673695" cy="224592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Conector recto de flecha 83">
            <a:extLst>
              <a:ext uri="{FF2B5EF4-FFF2-40B4-BE49-F238E27FC236}">
                <a16:creationId xmlns:a16="http://schemas.microsoft.com/office/drawing/2014/main" id="{1E973499-4963-88FD-4699-E16568C99DA0}"/>
              </a:ext>
            </a:extLst>
          </p:cNvPr>
          <p:cNvCxnSpPr>
            <a:cxnSpLocks/>
          </p:cNvCxnSpPr>
          <p:nvPr/>
        </p:nvCxnSpPr>
        <p:spPr>
          <a:xfrm>
            <a:off x="10539327" y="5147452"/>
            <a:ext cx="1136581" cy="1485677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Conector recto de flecha 86">
            <a:extLst>
              <a:ext uri="{FF2B5EF4-FFF2-40B4-BE49-F238E27FC236}">
                <a16:creationId xmlns:a16="http://schemas.microsoft.com/office/drawing/2014/main" id="{75AEBCB5-93D9-D692-645A-7101310A36DD}"/>
              </a:ext>
            </a:extLst>
          </p:cNvPr>
          <p:cNvCxnSpPr>
            <a:cxnSpLocks/>
          </p:cNvCxnSpPr>
          <p:nvPr/>
        </p:nvCxnSpPr>
        <p:spPr>
          <a:xfrm>
            <a:off x="10894374" y="4778816"/>
            <a:ext cx="1778976" cy="134515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2" name="Freeform 5">
            <a:extLst>
              <a:ext uri="{FF2B5EF4-FFF2-40B4-BE49-F238E27FC236}">
                <a16:creationId xmlns:a16="http://schemas.microsoft.com/office/drawing/2014/main" id="{03A234E9-576E-B5B7-679B-758D444128BD}"/>
              </a:ext>
            </a:extLst>
          </p:cNvPr>
          <p:cNvSpPr/>
          <p:nvPr/>
        </p:nvSpPr>
        <p:spPr>
          <a:xfrm>
            <a:off x="15094763" y="7238605"/>
            <a:ext cx="2887249" cy="2842328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95281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2619A3E-18B5-A9A9-B063-32CB1196E070}"/>
              </a:ext>
            </a:extLst>
          </p:cNvPr>
          <p:cNvSpPr/>
          <p:nvPr/>
        </p:nvSpPr>
        <p:spPr>
          <a:xfrm>
            <a:off x="8125307" y="397417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7232FFDF-1C78-E259-CC4A-296FFAAF8149}"/>
              </a:ext>
            </a:extLst>
          </p:cNvPr>
          <p:cNvGrpSpPr/>
          <p:nvPr/>
        </p:nvGrpSpPr>
        <p:grpSpPr>
          <a:xfrm>
            <a:off x="15880181" y="-2434810"/>
            <a:ext cx="3952120" cy="3952120"/>
            <a:chOff x="0" y="0"/>
            <a:chExt cx="812800" cy="812800"/>
          </a:xfrm>
        </p:grpSpPr>
        <p:sp>
          <p:nvSpPr>
            <p:cNvPr id="6" name="Freeform 17">
              <a:extLst>
                <a:ext uri="{FF2B5EF4-FFF2-40B4-BE49-F238E27FC236}">
                  <a16:creationId xmlns:a16="http://schemas.microsoft.com/office/drawing/2014/main" id="{CDBCF1BE-CC07-B8B6-3902-EB903CB8018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7" name="TextBox 18">
              <a:extLst>
                <a:ext uri="{FF2B5EF4-FFF2-40B4-BE49-F238E27FC236}">
                  <a16:creationId xmlns:a16="http://schemas.microsoft.com/office/drawing/2014/main" id="{2E12A0FF-9A02-23F0-B7AC-2ED12C9E1FC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19">
            <a:extLst>
              <a:ext uri="{FF2B5EF4-FFF2-40B4-BE49-F238E27FC236}">
                <a16:creationId xmlns:a16="http://schemas.microsoft.com/office/drawing/2014/main" id="{51FE570B-3503-2964-070F-25C847863FAC}"/>
              </a:ext>
            </a:extLst>
          </p:cNvPr>
          <p:cNvGrpSpPr/>
          <p:nvPr/>
        </p:nvGrpSpPr>
        <p:grpSpPr>
          <a:xfrm>
            <a:off x="-4495800" y="7052859"/>
            <a:ext cx="9567614" cy="9567614"/>
            <a:chOff x="0" y="0"/>
            <a:chExt cx="812800" cy="812800"/>
          </a:xfrm>
        </p:grpSpPr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98680957-C9E9-1A24-F9F1-E6C2099EC1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0" name="TextBox 21">
              <a:extLst>
                <a:ext uri="{FF2B5EF4-FFF2-40B4-BE49-F238E27FC236}">
                  <a16:creationId xmlns:a16="http://schemas.microsoft.com/office/drawing/2014/main" id="{C035A872-AD33-8880-5DC0-EF0B93BBFF0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22">
            <a:extLst>
              <a:ext uri="{FF2B5EF4-FFF2-40B4-BE49-F238E27FC236}">
                <a16:creationId xmlns:a16="http://schemas.microsoft.com/office/drawing/2014/main" id="{191EB355-11CB-9BC1-7026-8EF05EECF888}"/>
              </a:ext>
            </a:extLst>
          </p:cNvPr>
          <p:cNvGrpSpPr/>
          <p:nvPr/>
        </p:nvGrpSpPr>
        <p:grpSpPr>
          <a:xfrm>
            <a:off x="1676400" y="7277100"/>
            <a:ext cx="2088165" cy="2088165"/>
            <a:chOff x="0" y="0"/>
            <a:chExt cx="812800" cy="812800"/>
          </a:xfrm>
        </p:grpSpPr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71E7FB56-E95A-3EE5-733C-458D0FE70F0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3" name="TextBox 24">
              <a:extLst>
                <a:ext uri="{FF2B5EF4-FFF2-40B4-BE49-F238E27FC236}">
                  <a16:creationId xmlns:a16="http://schemas.microsoft.com/office/drawing/2014/main" id="{E83DE5C0-3379-B2F5-B0C3-FC2807BA891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9FC0E76-4A5C-A5CA-DFFF-264364697ECD}"/>
              </a:ext>
            </a:extLst>
          </p:cNvPr>
          <p:cNvSpPr txBox="1"/>
          <p:nvPr/>
        </p:nvSpPr>
        <p:spPr>
          <a:xfrm>
            <a:off x="825898" y="683823"/>
            <a:ext cx="13728302" cy="867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699"/>
              </a:lnSpc>
              <a:defRPr sz="4000">
                <a:solidFill>
                  <a:srgbClr val="24508C"/>
                </a:solidFill>
                <a:latin typeface="Montserrat Ultra-Bold"/>
              </a:defRPr>
            </a:lvl1pPr>
          </a:lstStyle>
          <a:p>
            <a:r>
              <a:rPr lang="es-ES" dirty="0"/>
              <a:t>-Con </a:t>
            </a:r>
            <a:r>
              <a:rPr lang="en-US" dirty="0" err="1"/>
              <a:t>LinearRegression</a:t>
            </a:r>
            <a:r>
              <a:rPr lang="en-US" dirty="0"/>
              <a:t> de  </a:t>
            </a:r>
            <a:r>
              <a:rPr lang="en-US" dirty="0" err="1"/>
              <a:t>sklearn.linear_model</a:t>
            </a:r>
            <a:endParaRPr lang="es-ES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7DFF76DB-D8B5-E75E-69F7-67AA40BCC4E8}"/>
              </a:ext>
            </a:extLst>
          </p:cNvPr>
          <p:cNvSpPr/>
          <p:nvPr/>
        </p:nvSpPr>
        <p:spPr>
          <a:xfrm>
            <a:off x="14698917" y="7025147"/>
            <a:ext cx="3323910" cy="3059268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A5D74CE-4C6C-E7FC-F01C-153A9F66A7A2}"/>
              </a:ext>
            </a:extLst>
          </p:cNvPr>
          <p:cNvSpPr txBox="1"/>
          <p:nvPr/>
        </p:nvSpPr>
        <p:spPr>
          <a:xfrm>
            <a:off x="5146152" y="3506628"/>
            <a:ext cx="10734029" cy="867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699"/>
              </a:lnSpc>
              <a:defRPr sz="4000">
                <a:solidFill>
                  <a:srgbClr val="24508C"/>
                </a:solidFill>
                <a:latin typeface="Montserrat Ultra-Bold"/>
              </a:defRPr>
            </a:lvl1pPr>
          </a:lstStyle>
          <a:p>
            <a:r>
              <a:rPr lang="es-ES" dirty="0"/>
              <a:t>Variables finales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02D99152-057C-EA9C-0336-4B481694E7DE}"/>
              </a:ext>
            </a:extLst>
          </p:cNvPr>
          <p:cNvGrpSpPr/>
          <p:nvPr/>
        </p:nvGrpSpPr>
        <p:grpSpPr>
          <a:xfrm>
            <a:off x="10495864" y="1921693"/>
            <a:ext cx="4806973" cy="1297151"/>
            <a:chOff x="10939465" y="1617351"/>
            <a:chExt cx="4806973" cy="1297151"/>
          </a:xfrm>
        </p:grpSpPr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A88E4FB2-405B-D9FF-2FCF-4B275BBD9844}"/>
                </a:ext>
              </a:extLst>
            </p:cNvPr>
            <p:cNvGrpSpPr/>
            <p:nvPr/>
          </p:nvGrpSpPr>
          <p:grpSpPr>
            <a:xfrm>
              <a:off x="10939465" y="1617351"/>
              <a:ext cx="4656943" cy="1144569"/>
              <a:chOff x="0" y="-47625"/>
              <a:chExt cx="2486736" cy="678238"/>
            </a:xfrm>
          </p:grpSpPr>
          <p:sp>
            <p:nvSpPr>
              <p:cNvPr id="20" name="Freeform 3">
                <a:extLst>
                  <a:ext uri="{FF2B5EF4-FFF2-40B4-BE49-F238E27FC236}">
                    <a16:creationId xmlns:a16="http://schemas.microsoft.com/office/drawing/2014/main" id="{825625BB-0211-46C7-DB3C-71E485B551C9}"/>
                  </a:ext>
                </a:extLst>
              </p:cNvPr>
              <p:cNvSpPr/>
              <p:nvPr/>
            </p:nvSpPr>
            <p:spPr>
              <a:xfrm>
                <a:off x="1141226" y="341726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3581" y="0"/>
                    </a:moveTo>
                    <a:lnTo>
                      <a:pt x="1271929" y="0"/>
                    </a:lnTo>
                    <a:cubicBezTo>
                      <a:pt x="1291444" y="0"/>
                      <a:pt x="1310160" y="7752"/>
                      <a:pt x="1323959" y="21551"/>
                    </a:cubicBezTo>
                    <a:cubicBezTo>
                      <a:pt x="1337758" y="35351"/>
                      <a:pt x="1345510" y="54066"/>
                      <a:pt x="1345510" y="73581"/>
                    </a:cubicBezTo>
                    <a:lnTo>
                      <a:pt x="1345510" y="215305"/>
                    </a:lnTo>
                    <a:cubicBezTo>
                      <a:pt x="1345510" y="234820"/>
                      <a:pt x="1337758" y="253536"/>
                      <a:pt x="1323959" y="267335"/>
                    </a:cubicBezTo>
                    <a:cubicBezTo>
                      <a:pt x="1310160" y="281134"/>
                      <a:pt x="1291444" y="288887"/>
                      <a:pt x="1271929" y="288887"/>
                    </a:cubicBezTo>
                    <a:lnTo>
                      <a:pt x="73581" y="288887"/>
                    </a:lnTo>
                    <a:cubicBezTo>
                      <a:pt x="54066" y="288887"/>
                      <a:pt x="35351" y="281134"/>
                      <a:pt x="21551" y="267335"/>
                    </a:cubicBezTo>
                    <a:cubicBezTo>
                      <a:pt x="7752" y="253536"/>
                      <a:pt x="0" y="234820"/>
                      <a:pt x="0" y="215305"/>
                    </a:cubicBezTo>
                    <a:lnTo>
                      <a:pt x="0" y="73581"/>
                    </a:lnTo>
                    <a:cubicBezTo>
                      <a:pt x="0" y="54066"/>
                      <a:pt x="7752" y="35351"/>
                      <a:pt x="21551" y="21551"/>
                    </a:cubicBezTo>
                    <a:cubicBezTo>
                      <a:pt x="35351" y="7752"/>
                      <a:pt x="54066" y="0"/>
                      <a:pt x="73581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21" name="TextBox 4">
                <a:extLst>
                  <a:ext uri="{FF2B5EF4-FFF2-40B4-BE49-F238E27FC236}">
                    <a16:creationId xmlns:a16="http://schemas.microsoft.com/office/drawing/2014/main" id="{DCB0E948-E581-FDF3-F85C-AAF1A87BDC0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9" name="TextBox 63">
              <a:extLst>
                <a:ext uri="{FF2B5EF4-FFF2-40B4-BE49-F238E27FC236}">
                  <a16:creationId xmlns:a16="http://schemas.microsoft.com/office/drawing/2014/main" id="{A1C7D721-2AD9-B141-EEC2-0A1C04006130}"/>
                </a:ext>
              </a:extLst>
            </p:cNvPr>
            <p:cNvSpPr txBox="1"/>
            <p:nvPr/>
          </p:nvSpPr>
          <p:spPr>
            <a:xfrm>
              <a:off x="12931618" y="2435717"/>
              <a:ext cx="2814820" cy="478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>
                  <a:solidFill>
                    <a:srgbClr val="403F3F"/>
                  </a:solidFill>
                  <a:latin typeface="League Spartan"/>
                </a:rPr>
                <a:t>ascensor</a:t>
              </a:r>
            </a:p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E45BBA53-4964-BCAE-954A-173B4E6D8D22}"/>
              </a:ext>
            </a:extLst>
          </p:cNvPr>
          <p:cNvGrpSpPr/>
          <p:nvPr/>
        </p:nvGrpSpPr>
        <p:grpSpPr>
          <a:xfrm>
            <a:off x="11723658" y="4262400"/>
            <a:ext cx="4808441" cy="985996"/>
            <a:chOff x="11358229" y="4016631"/>
            <a:chExt cx="2814820" cy="557716"/>
          </a:xfrm>
        </p:grpSpPr>
        <p:grpSp>
          <p:nvGrpSpPr>
            <p:cNvPr id="28" name="Group 23">
              <a:extLst>
                <a:ext uri="{FF2B5EF4-FFF2-40B4-BE49-F238E27FC236}">
                  <a16:creationId xmlns:a16="http://schemas.microsoft.com/office/drawing/2014/main" id="{CB3D77B1-1F38-0BCC-D9FE-43B1DC9421CD}"/>
                </a:ext>
              </a:extLst>
            </p:cNvPr>
            <p:cNvGrpSpPr/>
            <p:nvPr/>
          </p:nvGrpSpPr>
          <p:grpSpPr>
            <a:xfrm>
              <a:off x="11773094" y="4016631"/>
              <a:ext cx="2019105" cy="557716"/>
              <a:chOff x="0" y="-47625"/>
              <a:chExt cx="1345510" cy="336512"/>
            </a:xfrm>
          </p:grpSpPr>
          <p:sp>
            <p:nvSpPr>
              <p:cNvPr id="30" name="Freeform 24">
                <a:extLst>
                  <a:ext uri="{FF2B5EF4-FFF2-40B4-BE49-F238E27FC236}">
                    <a16:creationId xmlns:a16="http://schemas.microsoft.com/office/drawing/2014/main" id="{6FA5468A-268C-2A5D-B136-9AE780E43911}"/>
                  </a:ext>
                </a:extLst>
              </p:cNvPr>
              <p:cNvSpPr/>
              <p:nvPr/>
            </p:nvSpPr>
            <p:spPr>
              <a:xfrm>
                <a:off x="0" y="0"/>
                <a:ext cx="1345510" cy="200074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5233" y="0"/>
                    </a:moveTo>
                    <a:lnTo>
                      <a:pt x="1270278" y="0"/>
                    </a:lnTo>
                    <a:cubicBezTo>
                      <a:pt x="1311827" y="0"/>
                      <a:pt x="1345510" y="33683"/>
                      <a:pt x="1345510" y="75233"/>
                    </a:cubicBezTo>
                    <a:lnTo>
                      <a:pt x="1345510" y="213654"/>
                    </a:lnTo>
                    <a:cubicBezTo>
                      <a:pt x="1345510" y="255204"/>
                      <a:pt x="1311827" y="288887"/>
                      <a:pt x="1270278" y="288887"/>
                    </a:cubicBezTo>
                    <a:lnTo>
                      <a:pt x="75233" y="288887"/>
                    </a:lnTo>
                    <a:cubicBezTo>
                      <a:pt x="33683" y="288887"/>
                      <a:pt x="0" y="255204"/>
                      <a:pt x="0" y="213654"/>
                    </a:cubicBezTo>
                    <a:lnTo>
                      <a:pt x="0" y="75233"/>
                    </a:lnTo>
                    <a:cubicBezTo>
                      <a:pt x="0" y="33683"/>
                      <a:pt x="33683" y="0"/>
                      <a:pt x="75233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31" name="TextBox 25">
                <a:extLst>
                  <a:ext uri="{FF2B5EF4-FFF2-40B4-BE49-F238E27FC236}">
                    <a16:creationId xmlns:a16="http://schemas.microsoft.com/office/drawing/2014/main" id="{9C89B92E-7B7D-EA24-6A5A-EB690961793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9" name="TextBox 63">
              <a:extLst>
                <a:ext uri="{FF2B5EF4-FFF2-40B4-BE49-F238E27FC236}">
                  <a16:creationId xmlns:a16="http://schemas.microsoft.com/office/drawing/2014/main" id="{DDB5B49B-D21E-1958-0C83-89261553B7C7}"/>
                </a:ext>
              </a:extLst>
            </p:cNvPr>
            <p:cNvSpPr txBox="1"/>
            <p:nvPr/>
          </p:nvSpPr>
          <p:spPr>
            <a:xfrm>
              <a:off x="11358229" y="4202488"/>
              <a:ext cx="2814820" cy="187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n-US" sz="2000" dirty="0" err="1">
                  <a:solidFill>
                    <a:srgbClr val="403F3F"/>
                  </a:solidFill>
                  <a:latin typeface="League Spartan"/>
                </a:rPr>
                <a:t>Numero</a:t>
              </a:r>
              <a:r>
                <a:rPr lang="en-US" sz="2000" dirty="0">
                  <a:solidFill>
                    <a:srgbClr val="403F3F"/>
                  </a:solidFill>
                  <a:latin typeface="League Spartan"/>
                </a:rPr>
                <a:t> de </a:t>
              </a:r>
              <a:r>
                <a:rPr lang="en-US" sz="2000" dirty="0" err="1">
                  <a:solidFill>
                    <a:srgbClr val="403F3F"/>
                  </a:solidFill>
                  <a:latin typeface="League Spartan"/>
                </a:rPr>
                <a:t>baños</a:t>
              </a:r>
              <a:endParaRPr lang="en-US" sz="2000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3153E71B-57DA-5EDC-B08E-0D2365229A45}"/>
              </a:ext>
            </a:extLst>
          </p:cNvPr>
          <p:cNvGrpSpPr/>
          <p:nvPr/>
        </p:nvGrpSpPr>
        <p:grpSpPr>
          <a:xfrm>
            <a:off x="11484394" y="5244425"/>
            <a:ext cx="2814820" cy="938355"/>
            <a:chOff x="10312859" y="5178769"/>
            <a:chExt cx="2814820" cy="938355"/>
          </a:xfrm>
        </p:grpSpPr>
        <p:grpSp>
          <p:nvGrpSpPr>
            <p:cNvPr id="33" name="Group 5">
              <a:extLst>
                <a:ext uri="{FF2B5EF4-FFF2-40B4-BE49-F238E27FC236}">
                  <a16:creationId xmlns:a16="http://schemas.microsoft.com/office/drawing/2014/main" id="{737C03F1-B6D7-449C-58A6-B2C1434E1FD9}"/>
                </a:ext>
              </a:extLst>
            </p:cNvPr>
            <p:cNvGrpSpPr/>
            <p:nvPr/>
          </p:nvGrpSpPr>
          <p:grpSpPr>
            <a:xfrm>
              <a:off x="11025995" y="5178769"/>
              <a:ext cx="1470805" cy="938355"/>
              <a:chOff x="-81362" y="-109537"/>
              <a:chExt cx="1426872" cy="398424"/>
            </a:xfrm>
          </p:grpSpPr>
          <p:sp>
            <p:nvSpPr>
              <p:cNvPr id="35" name="Freeform 6">
                <a:extLst>
                  <a:ext uri="{FF2B5EF4-FFF2-40B4-BE49-F238E27FC236}">
                    <a16:creationId xmlns:a16="http://schemas.microsoft.com/office/drawing/2014/main" id="{2357295C-F703-6755-7EED-3475B38EA854}"/>
                  </a:ext>
                </a:extLst>
              </p:cNvPr>
              <p:cNvSpPr/>
              <p:nvPr/>
            </p:nvSpPr>
            <p:spPr>
              <a:xfrm>
                <a:off x="-81362" y="-109537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3417" y="0"/>
                    </a:moveTo>
                    <a:lnTo>
                      <a:pt x="1272093" y="0"/>
                    </a:lnTo>
                    <a:cubicBezTo>
                      <a:pt x="1291565" y="0"/>
                      <a:pt x="1310239" y="7735"/>
                      <a:pt x="1324007" y="21503"/>
                    </a:cubicBezTo>
                    <a:cubicBezTo>
                      <a:pt x="1337775" y="35272"/>
                      <a:pt x="1345510" y="53945"/>
                      <a:pt x="1345510" y="73417"/>
                    </a:cubicBezTo>
                    <a:lnTo>
                      <a:pt x="1345510" y="215470"/>
                    </a:lnTo>
                    <a:cubicBezTo>
                      <a:pt x="1345510" y="234941"/>
                      <a:pt x="1337775" y="253615"/>
                      <a:pt x="1324007" y="267383"/>
                    </a:cubicBezTo>
                    <a:cubicBezTo>
                      <a:pt x="1310239" y="281152"/>
                      <a:pt x="1291565" y="288887"/>
                      <a:pt x="1272093" y="288887"/>
                    </a:cubicBezTo>
                    <a:lnTo>
                      <a:pt x="73417" y="288887"/>
                    </a:lnTo>
                    <a:cubicBezTo>
                      <a:pt x="53945" y="288887"/>
                      <a:pt x="35272" y="281152"/>
                      <a:pt x="21503" y="267383"/>
                    </a:cubicBezTo>
                    <a:cubicBezTo>
                      <a:pt x="7735" y="253615"/>
                      <a:pt x="0" y="234941"/>
                      <a:pt x="0" y="215470"/>
                    </a:cubicBezTo>
                    <a:lnTo>
                      <a:pt x="0" y="73417"/>
                    </a:lnTo>
                    <a:cubicBezTo>
                      <a:pt x="0" y="53945"/>
                      <a:pt x="7735" y="35272"/>
                      <a:pt x="21503" y="21503"/>
                    </a:cubicBezTo>
                    <a:cubicBezTo>
                      <a:pt x="35272" y="7735"/>
                      <a:pt x="53945" y="0"/>
                      <a:pt x="73417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36" name="TextBox 7">
                <a:extLst>
                  <a:ext uri="{FF2B5EF4-FFF2-40B4-BE49-F238E27FC236}">
                    <a16:creationId xmlns:a16="http://schemas.microsoft.com/office/drawing/2014/main" id="{96182D54-C4F9-503F-05E5-E80D13A77A4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34" name="TextBox 63">
              <a:extLst>
                <a:ext uri="{FF2B5EF4-FFF2-40B4-BE49-F238E27FC236}">
                  <a16:creationId xmlns:a16="http://schemas.microsoft.com/office/drawing/2014/main" id="{99D2FB16-372C-AE7D-FB89-78379524267A}"/>
                </a:ext>
              </a:extLst>
            </p:cNvPr>
            <p:cNvSpPr txBox="1"/>
            <p:nvPr/>
          </p:nvSpPr>
          <p:spPr>
            <a:xfrm>
              <a:off x="10312859" y="5414238"/>
              <a:ext cx="2814820" cy="478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>
                  <a:solidFill>
                    <a:srgbClr val="403F3F"/>
                  </a:solidFill>
                  <a:latin typeface="League Spartan"/>
                </a:rPr>
                <a:t>zona</a:t>
              </a:r>
            </a:p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AA19E60F-F405-62B0-A42C-67AA22C80BCA}"/>
              </a:ext>
            </a:extLst>
          </p:cNvPr>
          <p:cNvGrpSpPr/>
          <p:nvPr/>
        </p:nvGrpSpPr>
        <p:grpSpPr>
          <a:xfrm>
            <a:off x="10679672" y="6553489"/>
            <a:ext cx="2814821" cy="486955"/>
            <a:chOff x="11719464" y="6952877"/>
            <a:chExt cx="2814821" cy="486955"/>
          </a:xfrm>
        </p:grpSpPr>
        <p:grpSp>
          <p:nvGrpSpPr>
            <p:cNvPr id="38" name="Group 5">
              <a:extLst>
                <a:ext uri="{FF2B5EF4-FFF2-40B4-BE49-F238E27FC236}">
                  <a16:creationId xmlns:a16="http://schemas.microsoft.com/office/drawing/2014/main" id="{899FA7D3-F3AD-5BFE-46D1-2DB7C3E26692}"/>
                </a:ext>
              </a:extLst>
            </p:cNvPr>
            <p:cNvGrpSpPr/>
            <p:nvPr/>
          </p:nvGrpSpPr>
          <p:grpSpPr>
            <a:xfrm>
              <a:off x="11719465" y="6952877"/>
              <a:ext cx="2814820" cy="486955"/>
              <a:chOff x="0" y="0"/>
              <a:chExt cx="1345510" cy="288887"/>
            </a:xfrm>
          </p:grpSpPr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F80E8AAC-FDD2-FA71-EBE7-03DF67AD62A7}"/>
                  </a:ext>
                </a:extLst>
              </p:cNvPr>
              <p:cNvSpPr/>
              <p:nvPr/>
            </p:nvSpPr>
            <p:spPr>
              <a:xfrm>
                <a:off x="0" y="0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3417" y="0"/>
                    </a:moveTo>
                    <a:lnTo>
                      <a:pt x="1272093" y="0"/>
                    </a:lnTo>
                    <a:cubicBezTo>
                      <a:pt x="1291565" y="0"/>
                      <a:pt x="1310239" y="7735"/>
                      <a:pt x="1324007" y="21503"/>
                    </a:cubicBezTo>
                    <a:cubicBezTo>
                      <a:pt x="1337775" y="35272"/>
                      <a:pt x="1345510" y="53945"/>
                      <a:pt x="1345510" y="73417"/>
                    </a:cubicBezTo>
                    <a:lnTo>
                      <a:pt x="1345510" y="215470"/>
                    </a:lnTo>
                    <a:cubicBezTo>
                      <a:pt x="1345510" y="234941"/>
                      <a:pt x="1337775" y="253615"/>
                      <a:pt x="1324007" y="267383"/>
                    </a:cubicBezTo>
                    <a:cubicBezTo>
                      <a:pt x="1310239" y="281152"/>
                      <a:pt x="1291565" y="288887"/>
                      <a:pt x="1272093" y="288887"/>
                    </a:cubicBezTo>
                    <a:lnTo>
                      <a:pt x="73417" y="288887"/>
                    </a:lnTo>
                    <a:cubicBezTo>
                      <a:pt x="53945" y="288887"/>
                      <a:pt x="35272" y="281152"/>
                      <a:pt x="21503" y="267383"/>
                    </a:cubicBezTo>
                    <a:cubicBezTo>
                      <a:pt x="7735" y="253615"/>
                      <a:pt x="0" y="234941"/>
                      <a:pt x="0" y="215470"/>
                    </a:cubicBezTo>
                    <a:lnTo>
                      <a:pt x="0" y="73417"/>
                    </a:lnTo>
                    <a:cubicBezTo>
                      <a:pt x="0" y="53945"/>
                      <a:pt x="7735" y="35272"/>
                      <a:pt x="21503" y="21503"/>
                    </a:cubicBezTo>
                    <a:cubicBezTo>
                      <a:pt x="35272" y="7735"/>
                      <a:pt x="53945" y="0"/>
                      <a:pt x="7341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41" name="TextBox 7">
                <a:extLst>
                  <a:ext uri="{FF2B5EF4-FFF2-40B4-BE49-F238E27FC236}">
                    <a16:creationId xmlns:a16="http://schemas.microsoft.com/office/drawing/2014/main" id="{BFE20D58-ACF2-EB6D-167E-62BCC5938B9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39" name="TextBox 63">
              <a:extLst>
                <a:ext uri="{FF2B5EF4-FFF2-40B4-BE49-F238E27FC236}">
                  <a16:creationId xmlns:a16="http://schemas.microsoft.com/office/drawing/2014/main" id="{8F8C5DB8-9F0F-1A05-7419-5FB445852AA1}"/>
                </a:ext>
              </a:extLst>
            </p:cNvPr>
            <p:cNvSpPr txBox="1"/>
            <p:nvPr/>
          </p:nvSpPr>
          <p:spPr>
            <a:xfrm>
              <a:off x="11719464" y="7126699"/>
              <a:ext cx="2814820" cy="250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>
                  <a:solidFill>
                    <a:srgbClr val="403F3F"/>
                  </a:solidFill>
                  <a:latin typeface="League Spartan"/>
                </a:rPr>
                <a:t>metros cuadrados</a:t>
              </a: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153C7327-776C-DF72-03F1-7F39A40DDE64}"/>
              </a:ext>
            </a:extLst>
          </p:cNvPr>
          <p:cNvGrpSpPr/>
          <p:nvPr/>
        </p:nvGrpSpPr>
        <p:grpSpPr>
          <a:xfrm>
            <a:off x="12417891" y="3582304"/>
            <a:ext cx="3762645" cy="523062"/>
            <a:chOff x="11109862" y="8262113"/>
            <a:chExt cx="3762645" cy="523062"/>
          </a:xfrm>
        </p:grpSpPr>
        <p:grpSp>
          <p:nvGrpSpPr>
            <p:cNvPr id="43" name="Group 5">
              <a:extLst>
                <a:ext uri="{FF2B5EF4-FFF2-40B4-BE49-F238E27FC236}">
                  <a16:creationId xmlns:a16="http://schemas.microsoft.com/office/drawing/2014/main" id="{1FC0070A-DD60-997B-9ECD-803739941080}"/>
                </a:ext>
              </a:extLst>
            </p:cNvPr>
            <p:cNvGrpSpPr/>
            <p:nvPr/>
          </p:nvGrpSpPr>
          <p:grpSpPr>
            <a:xfrm>
              <a:off x="11109862" y="8262113"/>
              <a:ext cx="3762645" cy="523062"/>
              <a:chOff x="0" y="0"/>
              <a:chExt cx="1345510" cy="288887"/>
            </a:xfrm>
          </p:grpSpPr>
          <p:sp>
            <p:nvSpPr>
              <p:cNvPr id="45" name="Freeform 6">
                <a:extLst>
                  <a:ext uri="{FF2B5EF4-FFF2-40B4-BE49-F238E27FC236}">
                    <a16:creationId xmlns:a16="http://schemas.microsoft.com/office/drawing/2014/main" id="{3F632D2B-E813-03FD-A192-B7764CE4A4B0}"/>
                  </a:ext>
                </a:extLst>
              </p:cNvPr>
              <p:cNvSpPr/>
              <p:nvPr/>
            </p:nvSpPr>
            <p:spPr>
              <a:xfrm>
                <a:off x="0" y="0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3417" y="0"/>
                    </a:moveTo>
                    <a:lnTo>
                      <a:pt x="1272093" y="0"/>
                    </a:lnTo>
                    <a:cubicBezTo>
                      <a:pt x="1291565" y="0"/>
                      <a:pt x="1310239" y="7735"/>
                      <a:pt x="1324007" y="21503"/>
                    </a:cubicBezTo>
                    <a:cubicBezTo>
                      <a:pt x="1337775" y="35272"/>
                      <a:pt x="1345510" y="53945"/>
                      <a:pt x="1345510" y="73417"/>
                    </a:cubicBezTo>
                    <a:lnTo>
                      <a:pt x="1345510" y="215470"/>
                    </a:lnTo>
                    <a:cubicBezTo>
                      <a:pt x="1345510" y="234941"/>
                      <a:pt x="1337775" y="253615"/>
                      <a:pt x="1324007" y="267383"/>
                    </a:cubicBezTo>
                    <a:cubicBezTo>
                      <a:pt x="1310239" y="281152"/>
                      <a:pt x="1291565" y="288887"/>
                      <a:pt x="1272093" y="288887"/>
                    </a:cubicBezTo>
                    <a:lnTo>
                      <a:pt x="73417" y="288887"/>
                    </a:lnTo>
                    <a:cubicBezTo>
                      <a:pt x="53945" y="288887"/>
                      <a:pt x="35272" y="281152"/>
                      <a:pt x="21503" y="267383"/>
                    </a:cubicBezTo>
                    <a:cubicBezTo>
                      <a:pt x="7735" y="253615"/>
                      <a:pt x="0" y="234941"/>
                      <a:pt x="0" y="215470"/>
                    </a:cubicBezTo>
                    <a:lnTo>
                      <a:pt x="0" y="73417"/>
                    </a:lnTo>
                    <a:cubicBezTo>
                      <a:pt x="0" y="53945"/>
                      <a:pt x="7735" y="35272"/>
                      <a:pt x="21503" y="21503"/>
                    </a:cubicBezTo>
                    <a:cubicBezTo>
                      <a:pt x="35272" y="7735"/>
                      <a:pt x="53945" y="0"/>
                      <a:pt x="73417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46" name="TextBox 7">
                <a:extLst>
                  <a:ext uri="{FF2B5EF4-FFF2-40B4-BE49-F238E27FC236}">
                    <a16:creationId xmlns:a16="http://schemas.microsoft.com/office/drawing/2014/main" id="{3194F4F7-126B-B5C7-BBD1-1F95B029B38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44" name="TextBox 63">
              <a:extLst>
                <a:ext uri="{FF2B5EF4-FFF2-40B4-BE49-F238E27FC236}">
                  <a16:creationId xmlns:a16="http://schemas.microsoft.com/office/drawing/2014/main" id="{24D89696-D694-BE95-30B1-0EC1F2535616}"/>
                </a:ext>
              </a:extLst>
            </p:cNvPr>
            <p:cNvSpPr txBox="1"/>
            <p:nvPr/>
          </p:nvSpPr>
          <p:spPr>
            <a:xfrm>
              <a:off x="11158416" y="8435126"/>
              <a:ext cx="3608440" cy="2500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>
                  <a:solidFill>
                    <a:srgbClr val="403F3F"/>
                  </a:solidFill>
                  <a:latin typeface="League Spartan"/>
                </a:rPr>
                <a:t>Numero de habitaciones</a:t>
              </a: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sp>
        <p:nvSpPr>
          <p:cNvPr id="47" name="CuadroTexto 46">
            <a:extLst>
              <a:ext uri="{FF2B5EF4-FFF2-40B4-BE49-F238E27FC236}">
                <a16:creationId xmlns:a16="http://schemas.microsoft.com/office/drawing/2014/main" id="{DE3CB7CF-5D2D-C81C-7AC2-A1B2DC082D91}"/>
              </a:ext>
            </a:extLst>
          </p:cNvPr>
          <p:cNvSpPr txBox="1"/>
          <p:nvPr/>
        </p:nvSpPr>
        <p:spPr>
          <a:xfrm>
            <a:off x="3950349" y="5178798"/>
            <a:ext cx="10734029" cy="867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699"/>
              </a:lnSpc>
              <a:defRPr sz="4000">
                <a:solidFill>
                  <a:srgbClr val="24508C"/>
                </a:solidFill>
                <a:latin typeface="Montserrat Ultra-Bold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R2 ajustado</a:t>
            </a:r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5C17FF53-AD2C-FBEC-0FA4-1C21AF32FF72}"/>
              </a:ext>
            </a:extLst>
          </p:cNvPr>
          <p:cNvCxnSpPr/>
          <p:nvPr/>
        </p:nvCxnSpPr>
        <p:spPr>
          <a:xfrm>
            <a:off x="5146152" y="6230642"/>
            <a:ext cx="0" cy="605054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43EB905A-1C15-1B4B-8EB2-0D0D0EC30710}"/>
              </a:ext>
            </a:extLst>
          </p:cNvPr>
          <p:cNvSpPr txBox="1"/>
          <p:nvPr/>
        </p:nvSpPr>
        <p:spPr>
          <a:xfrm>
            <a:off x="4438830" y="6941224"/>
            <a:ext cx="10734029" cy="867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699"/>
              </a:lnSpc>
              <a:defRPr sz="4000">
                <a:solidFill>
                  <a:srgbClr val="24508C"/>
                </a:solidFill>
                <a:latin typeface="Montserrat Ultra-Bold"/>
              </a:defRPr>
            </a:lvl1pPr>
          </a:lstStyle>
          <a:p>
            <a:r>
              <a:rPr lang="es-ES" dirty="0"/>
              <a:t>0,8018</a:t>
            </a: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FE9F2494-F43E-8E9D-CC86-45ED01ED25A8}"/>
              </a:ext>
            </a:extLst>
          </p:cNvPr>
          <p:cNvCxnSpPr>
            <a:cxnSpLocks/>
          </p:cNvCxnSpPr>
          <p:nvPr/>
        </p:nvCxnSpPr>
        <p:spPr>
          <a:xfrm flipV="1">
            <a:off x="10002217" y="3068471"/>
            <a:ext cx="2115319" cy="663940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00661144-B624-ED71-5714-FE2C3FF78D4E}"/>
              </a:ext>
            </a:extLst>
          </p:cNvPr>
          <p:cNvCxnSpPr>
            <a:cxnSpLocks/>
          </p:cNvCxnSpPr>
          <p:nvPr/>
        </p:nvCxnSpPr>
        <p:spPr>
          <a:xfrm>
            <a:off x="9906792" y="4664412"/>
            <a:ext cx="1676400" cy="696132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06578DA5-486B-0E46-7A52-F936846F6CC6}"/>
              </a:ext>
            </a:extLst>
          </p:cNvPr>
          <p:cNvCxnSpPr>
            <a:cxnSpLocks/>
          </p:cNvCxnSpPr>
          <p:nvPr/>
        </p:nvCxnSpPr>
        <p:spPr>
          <a:xfrm flipV="1">
            <a:off x="10160309" y="3899669"/>
            <a:ext cx="1673695" cy="224592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1D5E1CB6-D7DB-0425-0264-A312B4813FC8}"/>
              </a:ext>
            </a:extLst>
          </p:cNvPr>
          <p:cNvCxnSpPr>
            <a:cxnSpLocks/>
          </p:cNvCxnSpPr>
          <p:nvPr/>
        </p:nvCxnSpPr>
        <p:spPr>
          <a:xfrm>
            <a:off x="9707863" y="4798727"/>
            <a:ext cx="1136581" cy="1485677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FCECD1F9-5C74-B099-298F-EFCFC966BB2E}"/>
              </a:ext>
            </a:extLst>
          </p:cNvPr>
          <p:cNvCxnSpPr>
            <a:cxnSpLocks/>
          </p:cNvCxnSpPr>
          <p:nvPr/>
        </p:nvCxnSpPr>
        <p:spPr>
          <a:xfrm>
            <a:off x="10062910" y="4430091"/>
            <a:ext cx="1778976" cy="134515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Doble onda 58">
            <a:extLst>
              <a:ext uri="{FF2B5EF4-FFF2-40B4-BE49-F238E27FC236}">
                <a16:creationId xmlns:a16="http://schemas.microsoft.com/office/drawing/2014/main" id="{E4AD170E-CF80-9064-2091-4C1A7621B430}"/>
              </a:ext>
            </a:extLst>
          </p:cNvPr>
          <p:cNvSpPr/>
          <p:nvPr/>
        </p:nvSpPr>
        <p:spPr>
          <a:xfrm>
            <a:off x="3832779" y="6853726"/>
            <a:ext cx="2985278" cy="1295230"/>
          </a:xfrm>
          <a:prstGeom prst="doubleWav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6A74B4BC-8209-7BBD-46D0-46E557CFEEA3}"/>
              </a:ext>
            </a:extLst>
          </p:cNvPr>
          <p:cNvSpPr/>
          <p:nvPr/>
        </p:nvSpPr>
        <p:spPr>
          <a:xfrm>
            <a:off x="4649624" y="3690584"/>
            <a:ext cx="5210330" cy="86735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1476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19C366C-4461-C44F-1005-B4164CE0B7B5}"/>
              </a:ext>
            </a:extLst>
          </p:cNvPr>
          <p:cNvSpPr/>
          <p:nvPr/>
        </p:nvSpPr>
        <p:spPr>
          <a:xfrm>
            <a:off x="8135223" y="4113040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71A8C782-8D98-999B-5C4C-856730CF7721}"/>
              </a:ext>
            </a:extLst>
          </p:cNvPr>
          <p:cNvGrpSpPr/>
          <p:nvPr/>
        </p:nvGrpSpPr>
        <p:grpSpPr>
          <a:xfrm>
            <a:off x="15880181" y="-2434810"/>
            <a:ext cx="3952120" cy="3952120"/>
            <a:chOff x="0" y="0"/>
            <a:chExt cx="812800" cy="812800"/>
          </a:xfrm>
        </p:grpSpPr>
        <p:sp>
          <p:nvSpPr>
            <p:cNvPr id="6" name="Freeform 17">
              <a:extLst>
                <a:ext uri="{FF2B5EF4-FFF2-40B4-BE49-F238E27FC236}">
                  <a16:creationId xmlns:a16="http://schemas.microsoft.com/office/drawing/2014/main" id="{11AF5190-67DB-D930-032B-70ABBE83B27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7" name="TextBox 18">
              <a:extLst>
                <a:ext uri="{FF2B5EF4-FFF2-40B4-BE49-F238E27FC236}">
                  <a16:creationId xmlns:a16="http://schemas.microsoft.com/office/drawing/2014/main" id="{A8180E42-FE65-6DBF-1B21-ECB14315C7B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19">
            <a:extLst>
              <a:ext uri="{FF2B5EF4-FFF2-40B4-BE49-F238E27FC236}">
                <a16:creationId xmlns:a16="http://schemas.microsoft.com/office/drawing/2014/main" id="{0DCC3C6A-0B2E-E701-8969-70C7A6FB0F31}"/>
              </a:ext>
            </a:extLst>
          </p:cNvPr>
          <p:cNvGrpSpPr/>
          <p:nvPr/>
        </p:nvGrpSpPr>
        <p:grpSpPr>
          <a:xfrm>
            <a:off x="-4495800" y="7052859"/>
            <a:ext cx="9567614" cy="9567614"/>
            <a:chOff x="0" y="0"/>
            <a:chExt cx="812800" cy="812800"/>
          </a:xfrm>
        </p:grpSpPr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60FC1C54-6541-E6B1-81F6-7E0D5A3276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0" name="TextBox 21">
              <a:extLst>
                <a:ext uri="{FF2B5EF4-FFF2-40B4-BE49-F238E27FC236}">
                  <a16:creationId xmlns:a16="http://schemas.microsoft.com/office/drawing/2014/main" id="{FA442CAD-C58D-5D1F-3D1D-A97E07845BB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22">
            <a:extLst>
              <a:ext uri="{FF2B5EF4-FFF2-40B4-BE49-F238E27FC236}">
                <a16:creationId xmlns:a16="http://schemas.microsoft.com/office/drawing/2014/main" id="{5BAF25BC-B963-09C8-CE53-859F859FDFCE}"/>
              </a:ext>
            </a:extLst>
          </p:cNvPr>
          <p:cNvGrpSpPr/>
          <p:nvPr/>
        </p:nvGrpSpPr>
        <p:grpSpPr>
          <a:xfrm>
            <a:off x="1676400" y="7277100"/>
            <a:ext cx="2088165" cy="2088165"/>
            <a:chOff x="0" y="0"/>
            <a:chExt cx="812800" cy="812800"/>
          </a:xfrm>
        </p:grpSpPr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6A7F6264-9B4A-DF50-51E8-510734CDF85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3" name="TextBox 24">
              <a:extLst>
                <a:ext uri="{FF2B5EF4-FFF2-40B4-BE49-F238E27FC236}">
                  <a16:creationId xmlns:a16="http://schemas.microsoft.com/office/drawing/2014/main" id="{3EA735AA-A8AF-A18A-2F67-E3D051F9658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40FC212-B902-62B0-9612-B02027EADCE9}"/>
              </a:ext>
            </a:extLst>
          </p:cNvPr>
          <p:cNvSpPr txBox="1"/>
          <p:nvPr/>
        </p:nvSpPr>
        <p:spPr>
          <a:xfrm>
            <a:off x="825898" y="683823"/>
            <a:ext cx="13728302" cy="867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699"/>
              </a:lnSpc>
              <a:defRPr sz="4000">
                <a:solidFill>
                  <a:srgbClr val="24508C"/>
                </a:solidFill>
                <a:latin typeface="Montserrat Ultra-Bold"/>
              </a:defRPr>
            </a:lvl1pPr>
          </a:lstStyle>
          <a:p>
            <a:r>
              <a:rPr lang="es-ES" dirty="0"/>
              <a:t>-Prueba de la predicción con un caso propuesto: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110623B-D666-CDF7-BDB5-D7F9CDA54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039" y="2226026"/>
            <a:ext cx="11260121" cy="505848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4CCB27E-F00E-9CEC-065B-62D4EC6EEAD7}"/>
              </a:ext>
            </a:extLst>
          </p:cNvPr>
          <p:cNvSpPr txBox="1"/>
          <p:nvPr/>
        </p:nvSpPr>
        <p:spPr>
          <a:xfrm>
            <a:off x="5751855" y="7922829"/>
            <a:ext cx="10734029" cy="867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699"/>
              </a:lnSpc>
              <a:defRPr sz="4000">
                <a:solidFill>
                  <a:srgbClr val="24508C"/>
                </a:solidFill>
                <a:latin typeface="Montserrat Ultra-Bold"/>
              </a:defRPr>
            </a:lvl1pPr>
          </a:lstStyle>
          <a:p>
            <a:r>
              <a:rPr lang="es-ES" dirty="0"/>
              <a:t>Predicción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7BD5C1D9-3F63-849F-9860-D43A216D0803}"/>
              </a:ext>
            </a:extLst>
          </p:cNvPr>
          <p:cNvCxnSpPr>
            <a:cxnSpLocks/>
          </p:cNvCxnSpPr>
          <p:nvPr/>
        </p:nvCxnSpPr>
        <p:spPr>
          <a:xfrm>
            <a:off x="9372600" y="8496300"/>
            <a:ext cx="1565693" cy="0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8D40091-674F-2455-9FC3-57C293E4E7E2}"/>
              </a:ext>
            </a:extLst>
          </p:cNvPr>
          <p:cNvSpPr txBox="1"/>
          <p:nvPr/>
        </p:nvSpPr>
        <p:spPr>
          <a:xfrm>
            <a:off x="12113554" y="7970728"/>
            <a:ext cx="10734029" cy="867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699"/>
              </a:lnSpc>
              <a:defRPr sz="4000">
                <a:solidFill>
                  <a:srgbClr val="24508C"/>
                </a:solidFill>
                <a:latin typeface="Montserrat Ultra-Bold"/>
              </a:defRPr>
            </a:lvl1pPr>
          </a:lstStyle>
          <a:p>
            <a:r>
              <a:rPr lang="es-ES" dirty="0"/>
              <a:t>379,979 €c</a:t>
            </a:r>
          </a:p>
        </p:txBody>
      </p:sp>
      <p:sp>
        <p:nvSpPr>
          <p:cNvPr id="17" name="Doble onda 16">
            <a:extLst>
              <a:ext uri="{FF2B5EF4-FFF2-40B4-BE49-F238E27FC236}">
                <a16:creationId xmlns:a16="http://schemas.microsoft.com/office/drawing/2014/main" id="{145EA1EE-1692-1BF4-7D90-6C5C82643B28}"/>
              </a:ext>
            </a:extLst>
          </p:cNvPr>
          <p:cNvSpPr/>
          <p:nvPr/>
        </p:nvSpPr>
        <p:spPr>
          <a:xfrm>
            <a:off x="11618334" y="7922829"/>
            <a:ext cx="3471450" cy="1390259"/>
          </a:xfrm>
          <a:prstGeom prst="doubleWav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4ACD8EED-972B-BB81-27D1-33C3DCBDB503}"/>
              </a:ext>
            </a:extLst>
          </p:cNvPr>
          <p:cNvSpPr/>
          <p:nvPr/>
        </p:nvSpPr>
        <p:spPr>
          <a:xfrm>
            <a:off x="3424115" y="2226026"/>
            <a:ext cx="11290045" cy="505107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9858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20DB36D-8ABB-4FE0-A17C-697EF2B5D656}"/>
              </a:ext>
            </a:extLst>
          </p:cNvPr>
          <p:cNvSpPr/>
          <p:nvPr/>
        </p:nvSpPr>
        <p:spPr>
          <a:xfrm>
            <a:off x="8125307" y="397417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36C601A2-36B4-324A-FC73-1CF168A4E06F}"/>
              </a:ext>
            </a:extLst>
          </p:cNvPr>
          <p:cNvGrpSpPr/>
          <p:nvPr/>
        </p:nvGrpSpPr>
        <p:grpSpPr>
          <a:xfrm>
            <a:off x="15880181" y="-2434810"/>
            <a:ext cx="3952120" cy="3952120"/>
            <a:chOff x="0" y="0"/>
            <a:chExt cx="812800" cy="812800"/>
          </a:xfrm>
        </p:grpSpPr>
        <p:sp>
          <p:nvSpPr>
            <p:cNvPr id="5" name="Freeform 17">
              <a:extLst>
                <a:ext uri="{FF2B5EF4-FFF2-40B4-BE49-F238E27FC236}">
                  <a16:creationId xmlns:a16="http://schemas.microsoft.com/office/drawing/2014/main" id="{516CDD86-1AC7-61A7-A5E5-30E77F1C065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6" name="TextBox 18">
              <a:extLst>
                <a:ext uri="{FF2B5EF4-FFF2-40B4-BE49-F238E27FC236}">
                  <a16:creationId xmlns:a16="http://schemas.microsoft.com/office/drawing/2014/main" id="{B70D6CF9-27DA-7177-95C9-16648A6CBC5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19">
            <a:extLst>
              <a:ext uri="{FF2B5EF4-FFF2-40B4-BE49-F238E27FC236}">
                <a16:creationId xmlns:a16="http://schemas.microsoft.com/office/drawing/2014/main" id="{FAE20A6E-C977-DE87-0C48-0294D95C19BB}"/>
              </a:ext>
            </a:extLst>
          </p:cNvPr>
          <p:cNvGrpSpPr/>
          <p:nvPr/>
        </p:nvGrpSpPr>
        <p:grpSpPr>
          <a:xfrm>
            <a:off x="-4495800" y="7052859"/>
            <a:ext cx="9567614" cy="9567614"/>
            <a:chOff x="0" y="0"/>
            <a:chExt cx="812800" cy="812800"/>
          </a:xfrm>
        </p:grpSpPr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FE6DC413-F55E-3642-BBD1-5D1C6E4E128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9" name="TextBox 21">
              <a:extLst>
                <a:ext uri="{FF2B5EF4-FFF2-40B4-BE49-F238E27FC236}">
                  <a16:creationId xmlns:a16="http://schemas.microsoft.com/office/drawing/2014/main" id="{8F4CDD7A-FBEC-4ADA-6714-1D8EFD1E1F5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22">
            <a:extLst>
              <a:ext uri="{FF2B5EF4-FFF2-40B4-BE49-F238E27FC236}">
                <a16:creationId xmlns:a16="http://schemas.microsoft.com/office/drawing/2014/main" id="{34BA6B6F-D88E-B6B1-90D1-4F38C6FCBC4D}"/>
              </a:ext>
            </a:extLst>
          </p:cNvPr>
          <p:cNvGrpSpPr/>
          <p:nvPr/>
        </p:nvGrpSpPr>
        <p:grpSpPr>
          <a:xfrm>
            <a:off x="1676400" y="7277100"/>
            <a:ext cx="2088165" cy="2088165"/>
            <a:chOff x="0" y="0"/>
            <a:chExt cx="812800" cy="812800"/>
          </a:xfrm>
        </p:grpSpPr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2249F40F-28F6-A0B8-C07C-21B984913B3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2" name="TextBox 24">
              <a:extLst>
                <a:ext uri="{FF2B5EF4-FFF2-40B4-BE49-F238E27FC236}">
                  <a16:creationId xmlns:a16="http://schemas.microsoft.com/office/drawing/2014/main" id="{32FD78AA-0DA2-8D81-5FDA-652F4844DC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3" name="TextBox 4">
            <a:extLst>
              <a:ext uri="{FF2B5EF4-FFF2-40B4-BE49-F238E27FC236}">
                <a16:creationId xmlns:a16="http://schemas.microsoft.com/office/drawing/2014/main" id="{DE5B53DC-5D38-DAE7-FA1E-1E003ED5E7C4}"/>
              </a:ext>
            </a:extLst>
          </p:cNvPr>
          <p:cNvSpPr txBox="1"/>
          <p:nvPr/>
        </p:nvSpPr>
        <p:spPr>
          <a:xfrm>
            <a:off x="1143000" y="800100"/>
            <a:ext cx="13378814" cy="88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4500" dirty="0">
                <a:solidFill>
                  <a:srgbClr val="24508C"/>
                </a:solidFill>
                <a:latin typeface="Montserrat Ultra-Bold"/>
              </a:rPr>
              <a:t>VISUALIZACION EN POWER BI</a:t>
            </a:r>
          </a:p>
        </p:txBody>
      </p:sp>
      <p:sp>
        <p:nvSpPr>
          <p:cNvPr id="34" name="Freeform 3">
            <a:extLst>
              <a:ext uri="{FF2B5EF4-FFF2-40B4-BE49-F238E27FC236}">
                <a16:creationId xmlns:a16="http://schemas.microsoft.com/office/drawing/2014/main" id="{AB195D15-58E3-E941-85A8-6C3051500A8D}"/>
              </a:ext>
            </a:extLst>
          </p:cNvPr>
          <p:cNvSpPr/>
          <p:nvPr/>
        </p:nvSpPr>
        <p:spPr>
          <a:xfrm>
            <a:off x="10210800" y="4838699"/>
            <a:ext cx="7570295" cy="5600861"/>
          </a:xfrm>
          <a:custGeom>
            <a:avLst/>
            <a:gdLst/>
            <a:ahLst/>
            <a:cxnLst/>
            <a:rect l="l" t="t" r="r" b="b"/>
            <a:pathLst>
              <a:path w="5178810" h="4114800">
                <a:moveTo>
                  <a:pt x="0" y="0"/>
                </a:moveTo>
                <a:lnTo>
                  <a:pt x="5178810" y="0"/>
                </a:lnTo>
                <a:lnTo>
                  <a:pt x="5178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95260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ción generada automáticamente">
            <a:extLst>
              <a:ext uri="{FF2B5EF4-FFF2-40B4-BE49-F238E27FC236}">
                <a16:creationId xmlns:a16="http://schemas.microsoft.com/office/drawing/2014/main" id="{8A97F5A4-98C0-38EC-DFF3-71FA0B8C0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0" y="4237"/>
            <a:ext cx="18288000" cy="10261077"/>
          </a:xfrm>
          <a:prstGeom prst="rect">
            <a:avLst/>
          </a:prstGeom>
        </p:spPr>
      </p:pic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22C340EA-2F06-07B6-3664-130B244E63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95945"/>
              </p:ext>
            </p:extLst>
          </p:nvPr>
        </p:nvGraphicFramePr>
        <p:xfrm>
          <a:off x="16841021" y="9457964"/>
          <a:ext cx="1447800" cy="57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showAsIcon="1" r:id="rId3" imgW="1295285" imgH="514350" progId="Package">
                  <p:embed/>
                </p:oleObj>
              </mc:Choice>
              <mc:Fallback>
                <p:oleObj name="Objeto empaquetador del shell" showAsIcon="1" r:id="rId3" imgW="1295285" imgH="514350" progId="Packag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22C340EA-2F06-07B6-3664-130B244E63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41021" y="9457964"/>
                        <a:ext cx="1447800" cy="574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700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BA22CA1-EBAA-5077-A372-28EEE54C8181}"/>
              </a:ext>
            </a:extLst>
          </p:cNvPr>
          <p:cNvSpPr/>
          <p:nvPr/>
        </p:nvSpPr>
        <p:spPr>
          <a:xfrm>
            <a:off x="8125307" y="397417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grpSp>
        <p:nvGrpSpPr>
          <p:cNvPr id="3" name="Group 16">
            <a:extLst>
              <a:ext uri="{FF2B5EF4-FFF2-40B4-BE49-F238E27FC236}">
                <a16:creationId xmlns:a16="http://schemas.microsoft.com/office/drawing/2014/main" id="{1293F904-143F-C99A-9B2C-EF1D9E21DBB4}"/>
              </a:ext>
            </a:extLst>
          </p:cNvPr>
          <p:cNvGrpSpPr/>
          <p:nvPr/>
        </p:nvGrpSpPr>
        <p:grpSpPr>
          <a:xfrm>
            <a:off x="15880181" y="-2434810"/>
            <a:ext cx="3952120" cy="3952120"/>
            <a:chOff x="0" y="0"/>
            <a:chExt cx="812800" cy="812800"/>
          </a:xfrm>
        </p:grpSpPr>
        <p:sp>
          <p:nvSpPr>
            <p:cNvPr id="4" name="Freeform 17">
              <a:extLst>
                <a:ext uri="{FF2B5EF4-FFF2-40B4-BE49-F238E27FC236}">
                  <a16:creationId xmlns:a16="http://schemas.microsoft.com/office/drawing/2014/main" id="{B378B139-7BAC-72A6-09D9-E722A54ACE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5" name="TextBox 18">
              <a:extLst>
                <a:ext uri="{FF2B5EF4-FFF2-40B4-BE49-F238E27FC236}">
                  <a16:creationId xmlns:a16="http://schemas.microsoft.com/office/drawing/2014/main" id="{A6EF765A-099A-2DB5-4418-E025DFA807A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19">
            <a:extLst>
              <a:ext uri="{FF2B5EF4-FFF2-40B4-BE49-F238E27FC236}">
                <a16:creationId xmlns:a16="http://schemas.microsoft.com/office/drawing/2014/main" id="{11D53C63-9400-C562-F9C9-18965FB30410}"/>
              </a:ext>
            </a:extLst>
          </p:cNvPr>
          <p:cNvGrpSpPr/>
          <p:nvPr/>
        </p:nvGrpSpPr>
        <p:grpSpPr>
          <a:xfrm>
            <a:off x="-4495800" y="7052859"/>
            <a:ext cx="9567614" cy="9567614"/>
            <a:chOff x="0" y="0"/>
            <a:chExt cx="812800" cy="812800"/>
          </a:xfrm>
        </p:grpSpPr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8A80411B-C9A3-CB66-9B09-C8B1C8B9E5D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8" name="TextBox 21">
              <a:extLst>
                <a:ext uri="{FF2B5EF4-FFF2-40B4-BE49-F238E27FC236}">
                  <a16:creationId xmlns:a16="http://schemas.microsoft.com/office/drawing/2014/main" id="{4BB694E8-0D81-4AB4-B36D-85E141E39C6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22">
            <a:extLst>
              <a:ext uri="{FF2B5EF4-FFF2-40B4-BE49-F238E27FC236}">
                <a16:creationId xmlns:a16="http://schemas.microsoft.com/office/drawing/2014/main" id="{56DA488E-8707-5565-5D3B-10AF900B0DB2}"/>
              </a:ext>
            </a:extLst>
          </p:cNvPr>
          <p:cNvGrpSpPr/>
          <p:nvPr/>
        </p:nvGrpSpPr>
        <p:grpSpPr>
          <a:xfrm>
            <a:off x="1676400" y="7277100"/>
            <a:ext cx="2088165" cy="2088165"/>
            <a:chOff x="0" y="0"/>
            <a:chExt cx="812800" cy="812800"/>
          </a:xfrm>
        </p:grpSpPr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AB86CB7F-0518-A3C2-C8BE-CA94F1D699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1" name="TextBox 24">
              <a:extLst>
                <a:ext uri="{FF2B5EF4-FFF2-40B4-BE49-F238E27FC236}">
                  <a16:creationId xmlns:a16="http://schemas.microsoft.com/office/drawing/2014/main" id="{044E0DE0-E9DB-84AE-4508-CAE8E0166D7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4">
            <a:extLst>
              <a:ext uri="{FF2B5EF4-FFF2-40B4-BE49-F238E27FC236}">
                <a16:creationId xmlns:a16="http://schemas.microsoft.com/office/drawing/2014/main" id="{95C20244-121B-1A08-7874-B407A95118B7}"/>
              </a:ext>
            </a:extLst>
          </p:cNvPr>
          <p:cNvSpPr txBox="1"/>
          <p:nvPr/>
        </p:nvSpPr>
        <p:spPr>
          <a:xfrm>
            <a:off x="1143000" y="800100"/>
            <a:ext cx="13378814" cy="88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4500" dirty="0">
                <a:solidFill>
                  <a:srgbClr val="24508C"/>
                </a:solidFill>
                <a:latin typeface="Montserrat Ultra-Bold"/>
              </a:rPr>
              <a:t>VISUALIZACION EN EXCEL</a:t>
            </a:r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B88E2304-1AE2-F53A-9BCB-568C57FF85BD}"/>
              </a:ext>
            </a:extLst>
          </p:cNvPr>
          <p:cNvSpPr/>
          <p:nvPr/>
        </p:nvSpPr>
        <p:spPr>
          <a:xfrm>
            <a:off x="9936765" y="4638814"/>
            <a:ext cx="7683286" cy="5648186"/>
          </a:xfrm>
          <a:custGeom>
            <a:avLst/>
            <a:gdLst/>
            <a:ahLst/>
            <a:cxnLst/>
            <a:rect l="l" t="t" r="r" b="b"/>
            <a:pathLst>
              <a:path w="5716369" h="4114800">
                <a:moveTo>
                  <a:pt x="0" y="0"/>
                </a:moveTo>
                <a:lnTo>
                  <a:pt x="5716369" y="0"/>
                </a:lnTo>
                <a:lnTo>
                  <a:pt x="5716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37932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22C340EA-2F06-07B6-3664-130B244E63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826553" y="9486900"/>
          <a:ext cx="1447800" cy="57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showAsIcon="1" r:id="rId2" imgW="1295285" imgH="514350" progId="Package">
                  <p:embed/>
                </p:oleObj>
              </mc:Choice>
              <mc:Fallback>
                <p:oleObj name="Objeto empaquetador del shell" showAsIcon="1" r:id="rId2" imgW="1295285" imgH="514350" progId="Packag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22C340EA-2F06-07B6-3664-130B244E63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826553" y="9486900"/>
                        <a:ext cx="1447800" cy="574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EA41A9CE-52DE-B4E2-80DB-4390E8093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827435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01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15863" y="3814124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4" name="TextBox 4"/>
          <p:cNvSpPr txBox="1"/>
          <p:nvPr/>
        </p:nvSpPr>
        <p:spPr>
          <a:xfrm>
            <a:off x="1417740" y="1028700"/>
            <a:ext cx="5882145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dirty="0">
                <a:solidFill>
                  <a:srgbClr val="24508C"/>
                </a:solidFill>
                <a:latin typeface="Montserrat Ultra-Bold"/>
              </a:rPr>
              <a:t>OBJETIVO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7740" y="2213521"/>
            <a:ext cx="8031060" cy="373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Conseguir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una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fuente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de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datos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inmobiliarios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de la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comunidad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de Madrid, de la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cual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pudieramos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programar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un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metodo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de machine learning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capaz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de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predecir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precios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de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viviendas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a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partir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de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características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dadas.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311940" y="-2923420"/>
            <a:ext cx="3952120" cy="39521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64369" y="7170135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9" name="Freeform 4">
            <a:extLst>
              <a:ext uri="{FF2B5EF4-FFF2-40B4-BE49-F238E27FC236}">
                <a16:creationId xmlns:a16="http://schemas.microsoft.com/office/drawing/2014/main" id="{7CD5EB89-2140-F3C4-B528-C2C260D46CF1}"/>
              </a:ext>
            </a:extLst>
          </p:cNvPr>
          <p:cNvSpPr/>
          <p:nvPr/>
        </p:nvSpPr>
        <p:spPr>
          <a:xfrm>
            <a:off x="11569653" y="5334000"/>
            <a:ext cx="6061063" cy="4953000"/>
          </a:xfrm>
          <a:custGeom>
            <a:avLst/>
            <a:gdLst/>
            <a:ahLst/>
            <a:cxnLst/>
            <a:rect l="l" t="t" r="r" b="b"/>
            <a:pathLst>
              <a:path w="4995894" h="4114800">
                <a:moveTo>
                  <a:pt x="0" y="0"/>
                </a:moveTo>
                <a:lnTo>
                  <a:pt x="4995894" y="0"/>
                </a:lnTo>
                <a:lnTo>
                  <a:pt x="49958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BA22CA1-EBAA-5077-A372-28EEE54C8181}"/>
              </a:ext>
            </a:extLst>
          </p:cNvPr>
          <p:cNvSpPr/>
          <p:nvPr/>
        </p:nvSpPr>
        <p:spPr>
          <a:xfrm>
            <a:off x="8125307" y="397417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grpSp>
        <p:nvGrpSpPr>
          <p:cNvPr id="3" name="Group 16">
            <a:extLst>
              <a:ext uri="{FF2B5EF4-FFF2-40B4-BE49-F238E27FC236}">
                <a16:creationId xmlns:a16="http://schemas.microsoft.com/office/drawing/2014/main" id="{1293F904-143F-C99A-9B2C-EF1D9E21DBB4}"/>
              </a:ext>
            </a:extLst>
          </p:cNvPr>
          <p:cNvGrpSpPr/>
          <p:nvPr/>
        </p:nvGrpSpPr>
        <p:grpSpPr>
          <a:xfrm>
            <a:off x="15880181" y="-2434810"/>
            <a:ext cx="3952120" cy="3952120"/>
            <a:chOff x="0" y="0"/>
            <a:chExt cx="812800" cy="812800"/>
          </a:xfrm>
        </p:grpSpPr>
        <p:sp>
          <p:nvSpPr>
            <p:cNvPr id="4" name="Freeform 17">
              <a:extLst>
                <a:ext uri="{FF2B5EF4-FFF2-40B4-BE49-F238E27FC236}">
                  <a16:creationId xmlns:a16="http://schemas.microsoft.com/office/drawing/2014/main" id="{B378B139-7BAC-72A6-09D9-E722A54ACE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5" name="TextBox 18">
              <a:extLst>
                <a:ext uri="{FF2B5EF4-FFF2-40B4-BE49-F238E27FC236}">
                  <a16:creationId xmlns:a16="http://schemas.microsoft.com/office/drawing/2014/main" id="{A6EF765A-099A-2DB5-4418-E025DFA807A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19">
            <a:extLst>
              <a:ext uri="{FF2B5EF4-FFF2-40B4-BE49-F238E27FC236}">
                <a16:creationId xmlns:a16="http://schemas.microsoft.com/office/drawing/2014/main" id="{11D53C63-9400-C562-F9C9-18965FB30410}"/>
              </a:ext>
            </a:extLst>
          </p:cNvPr>
          <p:cNvGrpSpPr/>
          <p:nvPr/>
        </p:nvGrpSpPr>
        <p:grpSpPr>
          <a:xfrm>
            <a:off x="-4495800" y="7052859"/>
            <a:ext cx="9567614" cy="9567614"/>
            <a:chOff x="0" y="0"/>
            <a:chExt cx="812800" cy="812800"/>
          </a:xfrm>
        </p:grpSpPr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8A80411B-C9A3-CB66-9B09-C8B1C8B9E5D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8" name="TextBox 21">
              <a:extLst>
                <a:ext uri="{FF2B5EF4-FFF2-40B4-BE49-F238E27FC236}">
                  <a16:creationId xmlns:a16="http://schemas.microsoft.com/office/drawing/2014/main" id="{4BB694E8-0D81-4AB4-B36D-85E141E39C6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22">
            <a:extLst>
              <a:ext uri="{FF2B5EF4-FFF2-40B4-BE49-F238E27FC236}">
                <a16:creationId xmlns:a16="http://schemas.microsoft.com/office/drawing/2014/main" id="{56DA488E-8707-5565-5D3B-10AF900B0DB2}"/>
              </a:ext>
            </a:extLst>
          </p:cNvPr>
          <p:cNvGrpSpPr/>
          <p:nvPr/>
        </p:nvGrpSpPr>
        <p:grpSpPr>
          <a:xfrm>
            <a:off x="1676400" y="7277100"/>
            <a:ext cx="2088165" cy="2088165"/>
            <a:chOff x="0" y="0"/>
            <a:chExt cx="812800" cy="812800"/>
          </a:xfrm>
        </p:grpSpPr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AB86CB7F-0518-A3C2-C8BE-CA94F1D699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1" name="TextBox 24">
              <a:extLst>
                <a:ext uri="{FF2B5EF4-FFF2-40B4-BE49-F238E27FC236}">
                  <a16:creationId xmlns:a16="http://schemas.microsoft.com/office/drawing/2014/main" id="{044E0DE0-E9DB-84AE-4508-CAE8E0166D7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4">
            <a:extLst>
              <a:ext uri="{FF2B5EF4-FFF2-40B4-BE49-F238E27FC236}">
                <a16:creationId xmlns:a16="http://schemas.microsoft.com/office/drawing/2014/main" id="{95C20244-121B-1A08-7874-B407A95118B7}"/>
              </a:ext>
            </a:extLst>
          </p:cNvPr>
          <p:cNvSpPr txBox="1"/>
          <p:nvPr/>
        </p:nvSpPr>
        <p:spPr>
          <a:xfrm>
            <a:off x="1143000" y="800100"/>
            <a:ext cx="13378814" cy="88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4500" dirty="0">
                <a:solidFill>
                  <a:srgbClr val="24508C"/>
                </a:solidFill>
                <a:latin typeface="Montserrat Ultra-Bold"/>
              </a:rPr>
              <a:t>VISUALIZACION EN WEB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0B25865-0539-EFB6-C703-259ECBB42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962" y="1821994"/>
            <a:ext cx="11020732" cy="442114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Freeform 5">
            <a:extLst>
              <a:ext uri="{FF2B5EF4-FFF2-40B4-BE49-F238E27FC236}">
                <a16:creationId xmlns:a16="http://schemas.microsoft.com/office/drawing/2014/main" id="{C8BB2FC6-F3A7-CF46-C415-6CE5C6FF1189}"/>
              </a:ext>
            </a:extLst>
          </p:cNvPr>
          <p:cNvSpPr/>
          <p:nvPr/>
        </p:nvSpPr>
        <p:spPr>
          <a:xfrm>
            <a:off x="10820400" y="6438900"/>
            <a:ext cx="7010231" cy="3651529"/>
          </a:xfrm>
          <a:custGeom>
            <a:avLst/>
            <a:gdLst/>
            <a:ahLst/>
            <a:cxnLst/>
            <a:rect l="l" t="t" r="r" b="b"/>
            <a:pathLst>
              <a:path w="5607022" h="2684427">
                <a:moveTo>
                  <a:pt x="0" y="0"/>
                </a:moveTo>
                <a:lnTo>
                  <a:pt x="5607022" y="0"/>
                </a:lnTo>
                <a:lnTo>
                  <a:pt x="5607022" y="2684428"/>
                </a:lnTo>
                <a:lnTo>
                  <a:pt x="0" y="26844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7" r="-107"/>
            </a:stretch>
          </a:blipFill>
        </p:spPr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93C5F260-9C36-940A-1DE2-E488D2044742}"/>
              </a:ext>
            </a:extLst>
          </p:cNvPr>
          <p:cNvCxnSpPr>
            <a:cxnSpLocks/>
          </p:cNvCxnSpPr>
          <p:nvPr/>
        </p:nvCxnSpPr>
        <p:spPr>
          <a:xfrm flipV="1">
            <a:off x="4174850" y="6335586"/>
            <a:ext cx="0" cy="1165755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C6C420D7-0C57-0B33-0BBB-A9AABA4D97A0}"/>
              </a:ext>
            </a:extLst>
          </p:cNvPr>
          <p:cNvSpPr/>
          <p:nvPr/>
        </p:nvSpPr>
        <p:spPr>
          <a:xfrm>
            <a:off x="1949485" y="7457526"/>
            <a:ext cx="5210330" cy="86735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ACA24D4-79CD-A90E-EF1E-55391E86644B}"/>
              </a:ext>
            </a:extLst>
          </p:cNvPr>
          <p:cNvSpPr txBox="1"/>
          <p:nvPr/>
        </p:nvSpPr>
        <p:spPr>
          <a:xfrm>
            <a:off x="8412010" y="4706249"/>
            <a:ext cx="10734029" cy="867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699"/>
              </a:lnSpc>
              <a:defRPr sz="4000">
                <a:solidFill>
                  <a:srgbClr val="24508C"/>
                </a:solidFill>
                <a:latin typeface="Montserrat Ultra-Bold"/>
              </a:defRPr>
            </a:lvl1pPr>
          </a:lstStyle>
          <a:p>
            <a:r>
              <a:rPr lang="es-ES" dirty="0"/>
              <a:t>PREDICCIÓN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A435B574-A038-9495-F50A-E720B328B3AB}"/>
              </a:ext>
            </a:extLst>
          </p:cNvPr>
          <p:cNvSpPr/>
          <p:nvPr/>
        </p:nvSpPr>
        <p:spPr>
          <a:xfrm>
            <a:off x="7253365" y="4859783"/>
            <a:ext cx="5210330" cy="86735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50E4093A-A5A3-119E-C1CE-66E7FEBA5D5D}"/>
              </a:ext>
            </a:extLst>
          </p:cNvPr>
          <p:cNvCxnSpPr>
            <a:cxnSpLocks/>
          </p:cNvCxnSpPr>
          <p:nvPr/>
        </p:nvCxnSpPr>
        <p:spPr>
          <a:xfrm flipV="1">
            <a:off x="9768153" y="3694028"/>
            <a:ext cx="0" cy="1165755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145CA87-650E-F97D-1824-96D0FC850FBC}"/>
              </a:ext>
            </a:extLst>
          </p:cNvPr>
          <p:cNvSpPr txBox="1"/>
          <p:nvPr/>
        </p:nvSpPr>
        <p:spPr>
          <a:xfrm>
            <a:off x="3181905" y="7374983"/>
            <a:ext cx="10734029" cy="867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699"/>
              </a:lnSpc>
              <a:defRPr sz="4000">
                <a:solidFill>
                  <a:srgbClr val="24508C"/>
                </a:solidFill>
                <a:latin typeface="Montserrat Ultra-Bold"/>
              </a:defRPr>
            </a:lvl1pPr>
          </a:lstStyle>
          <a:p>
            <a:r>
              <a:rPr lang="es-ES" dirty="0"/>
              <a:t>FILTROS</a:t>
            </a:r>
          </a:p>
        </p:txBody>
      </p:sp>
    </p:spTree>
    <p:extLst>
      <p:ext uri="{BB962C8B-B14F-4D97-AF65-F5344CB8AC3E}">
        <p14:creationId xmlns:p14="http://schemas.microsoft.com/office/powerpoint/2010/main" val="251128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19399" y="2400300"/>
            <a:ext cx="10754402" cy="11556674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4" name="TextBox 4"/>
          <p:cNvSpPr txBox="1"/>
          <p:nvPr/>
        </p:nvSpPr>
        <p:spPr>
          <a:xfrm>
            <a:off x="1348359" y="810589"/>
            <a:ext cx="6096645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dirty="0">
                <a:solidFill>
                  <a:srgbClr val="24508C"/>
                </a:solidFill>
                <a:latin typeface="Montserrat Ultra-Bold"/>
              </a:rPr>
              <a:t>CONCLUSION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64369" y="7170135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TextBox 5">
            <a:extLst>
              <a:ext uri="{FF2B5EF4-FFF2-40B4-BE49-F238E27FC236}">
                <a16:creationId xmlns:a16="http://schemas.microsoft.com/office/drawing/2014/main" id="{ADE40144-E3C6-1265-7012-8B19111875E1}"/>
              </a:ext>
            </a:extLst>
          </p:cNvPr>
          <p:cNvSpPr txBox="1"/>
          <p:nvPr/>
        </p:nvSpPr>
        <p:spPr>
          <a:xfrm>
            <a:off x="1338158" y="2233052"/>
            <a:ext cx="7120042" cy="4796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Cumplimos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nuestro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objetivo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encontrando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una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fuente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de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datos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completa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y un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modelo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de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predicción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muy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bueno, lo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cual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nos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permitió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identificar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patrones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,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tendencias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y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oportunidades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que de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otra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manera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podrían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haber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pasado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desapercibidas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.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Conseguimos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cargar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el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método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en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una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página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web para que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el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cliente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pueda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acceder y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calcular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la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tasación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de la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vivienda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que le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interesa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.</a:t>
            </a:r>
            <a:endParaRPr lang="en-US" sz="2500" dirty="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D35DE2D7-6978-2D27-46EA-24468A67F28F}"/>
              </a:ext>
            </a:extLst>
          </p:cNvPr>
          <p:cNvSpPr/>
          <p:nvPr/>
        </p:nvSpPr>
        <p:spPr>
          <a:xfrm>
            <a:off x="12115800" y="5370394"/>
            <a:ext cx="5937788" cy="4916606"/>
          </a:xfrm>
          <a:custGeom>
            <a:avLst/>
            <a:gdLst/>
            <a:ahLst/>
            <a:cxnLst/>
            <a:rect l="l" t="t" r="r" b="b"/>
            <a:pathLst>
              <a:path w="4794788" h="4114800">
                <a:moveTo>
                  <a:pt x="0" y="0"/>
                </a:moveTo>
                <a:lnTo>
                  <a:pt x="4794788" y="0"/>
                </a:lnTo>
                <a:lnTo>
                  <a:pt x="47947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8219398" y="2279949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8" name="TextBox 8"/>
          <p:cNvSpPr txBox="1"/>
          <p:nvPr/>
        </p:nvSpPr>
        <p:spPr>
          <a:xfrm>
            <a:off x="2588980" y="1976060"/>
            <a:ext cx="6594111" cy="1903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466"/>
              </a:lnSpc>
            </a:pPr>
            <a:r>
              <a:rPr lang="en-US" sz="7000" dirty="0">
                <a:solidFill>
                  <a:srgbClr val="24508C"/>
                </a:solidFill>
                <a:latin typeface="Montserrat Ultra-Bold"/>
              </a:rPr>
              <a:t>GRACIAS</a:t>
            </a:r>
            <a:r>
              <a:rPr lang="en-US" sz="10000" dirty="0">
                <a:solidFill>
                  <a:srgbClr val="24508C"/>
                </a:solidFill>
                <a:latin typeface="Montserrat Ultra-Bold"/>
              </a:rPr>
              <a:t>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5944302" y="-1976060"/>
            <a:ext cx="3952120" cy="395212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4583646" y="8214218"/>
            <a:ext cx="9567614" cy="956761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" name="Freeform 5">
            <a:extLst>
              <a:ext uri="{FF2B5EF4-FFF2-40B4-BE49-F238E27FC236}">
                <a16:creationId xmlns:a16="http://schemas.microsoft.com/office/drawing/2014/main" id="{51052FDD-1A36-5E64-9310-C8851EC13C3E}"/>
              </a:ext>
            </a:extLst>
          </p:cNvPr>
          <p:cNvSpPr/>
          <p:nvPr/>
        </p:nvSpPr>
        <p:spPr>
          <a:xfrm>
            <a:off x="10439400" y="4457700"/>
            <a:ext cx="6951983" cy="5410359"/>
          </a:xfrm>
          <a:custGeom>
            <a:avLst/>
            <a:gdLst/>
            <a:ahLst/>
            <a:cxnLst/>
            <a:rect l="l" t="t" r="r" b="b"/>
            <a:pathLst>
              <a:path w="6007703" h="4550835">
                <a:moveTo>
                  <a:pt x="0" y="0"/>
                </a:moveTo>
                <a:lnTo>
                  <a:pt x="6007703" y="0"/>
                </a:lnTo>
                <a:lnTo>
                  <a:pt x="6007703" y="4550835"/>
                </a:lnTo>
                <a:lnTo>
                  <a:pt x="0" y="45508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3" name="Group 12">
            <a:extLst>
              <a:ext uri="{FF2B5EF4-FFF2-40B4-BE49-F238E27FC236}">
                <a16:creationId xmlns:a16="http://schemas.microsoft.com/office/drawing/2014/main" id="{5EE81A3F-53C7-DAD9-FDC8-BDBD66AB06EA}"/>
              </a:ext>
            </a:extLst>
          </p:cNvPr>
          <p:cNvGrpSpPr/>
          <p:nvPr/>
        </p:nvGrpSpPr>
        <p:grpSpPr>
          <a:xfrm>
            <a:off x="1433946" y="7414280"/>
            <a:ext cx="2088165" cy="2088165"/>
            <a:chOff x="0" y="0"/>
            <a:chExt cx="812800" cy="812800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EC7519EC-C3D2-69B2-4E4F-C332684E37C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5" name="TextBox 14">
              <a:extLst>
                <a:ext uri="{FF2B5EF4-FFF2-40B4-BE49-F238E27FC236}">
                  <a16:creationId xmlns:a16="http://schemas.microsoft.com/office/drawing/2014/main" id="{8056132E-2513-82DC-949F-40A07273B8F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9629610" y="2604725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7" name="TextBox 7"/>
          <p:cNvSpPr txBox="1"/>
          <p:nvPr/>
        </p:nvSpPr>
        <p:spPr>
          <a:xfrm>
            <a:off x="1017327" y="1030928"/>
            <a:ext cx="17184965" cy="914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dirty="0">
                <a:solidFill>
                  <a:srgbClr val="24508C"/>
                </a:solidFill>
                <a:latin typeface="Montserrat Ultra-Bold"/>
              </a:rPr>
              <a:t>CONSIDERACIONES / ACLARACIONES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1745719" y="9150000"/>
            <a:ext cx="3491438" cy="3122967"/>
            <a:chOff x="0" y="0"/>
            <a:chExt cx="9087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48014" y="8852697"/>
            <a:ext cx="1586621" cy="139745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" name="TextBox 5">
            <a:extLst>
              <a:ext uri="{FF2B5EF4-FFF2-40B4-BE49-F238E27FC236}">
                <a16:creationId xmlns:a16="http://schemas.microsoft.com/office/drawing/2014/main" id="{0377118B-7240-18D8-9937-C9A01EA6B8DB}"/>
              </a:ext>
            </a:extLst>
          </p:cNvPr>
          <p:cNvSpPr txBox="1"/>
          <p:nvPr/>
        </p:nvSpPr>
        <p:spPr>
          <a:xfrm>
            <a:off x="1384280" y="2933700"/>
            <a:ext cx="8031060" cy="2653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24508C"/>
                </a:solidFill>
                <a:latin typeface="Montserrat Medium"/>
              </a:rPr>
              <a:t>Origen bases de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datos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:</a:t>
            </a: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24508C"/>
              </a:solidFill>
              <a:latin typeface="Montserrat Medium"/>
            </a:endParaRP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24508C"/>
              </a:solidFill>
              <a:latin typeface="Montserrat Medium"/>
            </a:endParaRP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24508C"/>
              </a:solidFill>
              <a:latin typeface="Montserrat Medium"/>
            </a:endParaRP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Programas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usados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: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75AE8A2A-32C5-B059-6E99-D7251F305486}"/>
              </a:ext>
            </a:extLst>
          </p:cNvPr>
          <p:cNvSpPr/>
          <p:nvPr/>
        </p:nvSpPr>
        <p:spPr>
          <a:xfrm>
            <a:off x="6583971" y="6077463"/>
            <a:ext cx="1427455" cy="1302347"/>
          </a:xfrm>
          <a:custGeom>
            <a:avLst/>
            <a:gdLst/>
            <a:ahLst/>
            <a:cxnLst/>
            <a:rect l="l" t="t" r="r" b="b"/>
            <a:pathLst>
              <a:path w="2456791" h="1849294">
                <a:moveTo>
                  <a:pt x="0" y="0"/>
                </a:moveTo>
                <a:lnTo>
                  <a:pt x="2456791" y="0"/>
                </a:lnTo>
                <a:lnTo>
                  <a:pt x="2456791" y="1849294"/>
                </a:lnTo>
                <a:lnTo>
                  <a:pt x="0" y="1849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1E4DE6C-6F53-4E6D-A0C8-40EF1ADAA1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87" y="5972486"/>
            <a:ext cx="2903738" cy="16333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58FEDDE-B47D-27C5-71FE-686A505A04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056" y="7929525"/>
            <a:ext cx="1427455" cy="142745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64F6232-9898-CAB0-242C-37C8BA61EE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84" y="6126891"/>
            <a:ext cx="2867520" cy="143376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111D935-073C-1C29-892A-C36DE6D27E8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998" y="7983220"/>
            <a:ext cx="1427455" cy="1427455"/>
          </a:xfrm>
          <a:prstGeom prst="rect">
            <a:avLst/>
          </a:prstGeom>
        </p:spPr>
      </p:pic>
      <p:sp>
        <p:nvSpPr>
          <p:cNvPr id="12" name="Freeform 3">
            <a:extLst>
              <a:ext uri="{FF2B5EF4-FFF2-40B4-BE49-F238E27FC236}">
                <a16:creationId xmlns:a16="http://schemas.microsoft.com/office/drawing/2014/main" id="{430FBE77-41D4-2486-48FC-08B70DA4A424}"/>
              </a:ext>
            </a:extLst>
          </p:cNvPr>
          <p:cNvSpPr/>
          <p:nvPr/>
        </p:nvSpPr>
        <p:spPr>
          <a:xfrm>
            <a:off x="13170209" y="5282163"/>
            <a:ext cx="4771408" cy="4792378"/>
          </a:xfrm>
          <a:custGeom>
            <a:avLst/>
            <a:gdLst/>
            <a:ahLst/>
            <a:cxnLst/>
            <a:rect l="l" t="t" r="r" b="b"/>
            <a:pathLst>
              <a:path w="3791674" h="4019442">
                <a:moveTo>
                  <a:pt x="0" y="0"/>
                </a:moveTo>
                <a:lnTo>
                  <a:pt x="3791674" y="0"/>
                </a:lnTo>
                <a:lnTo>
                  <a:pt x="3791674" y="4019442"/>
                </a:lnTo>
                <a:lnTo>
                  <a:pt x="0" y="40194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1B0C81A2-5692-BA64-EDEB-EC2CD7A5AEF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983" y="3584383"/>
            <a:ext cx="3192750" cy="145270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127C96D-2A84-D22C-1C0B-ACAB995018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81589" y="7893602"/>
            <a:ext cx="1149383" cy="5058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55444A0-6295-940D-E0FD-52C1B1256E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406" b="93725" l="9834" r="91690">
                        <a14:foregroundMark x1="50970" y1="8545" x2="50970" y2="8545"/>
                        <a14:foregroundMark x1="52355" y1="4539" x2="52355" y2="4539"/>
                        <a14:foregroundMark x1="10803" y1="30441" x2="10803" y2="30441"/>
                        <a14:foregroundMark x1="57341" y1="90654" x2="57341" y2="90654"/>
                        <a14:foregroundMark x1="52078" y1="93725" x2="52078" y2="93725"/>
                        <a14:foregroundMark x1="91690" y1="56208" x2="91690" y2="562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4874" y="7924635"/>
            <a:ext cx="1432471" cy="14860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91072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6" name="Group 6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64369" y="7170135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TextBox 4">
            <a:extLst>
              <a:ext uri="{FF2B5EF4-FFF2-40B4-BE49-F238E27FC236}">
                <a16:creationId xmlns:a16="http://schemas.microsoft.com/office/drawing/2014/main" id="{62817FA9-D78C-3B04-08EA-DFA3A27B065A}"/>
              </a:ext>
            </a:extLst>
          </p:cNvPr>
          <p:cNvSpPr txBox="1"/>
          <p:nvPr/>
        </p:nvSpPr>
        <p:spPr>
          <a:xfrm>
            <a:off x="762000" y="767064"/>
            <a:ext cx="13378814" cy="914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dirty="0">
                <a:solidFill>
                  <a:srgbClr val="24508C"/>
                </a:solidFill>
                <a:latin typeface="Montserrat Ultra-Bold"/>
              </a:rPr>
              <a:t>LIMPIEZA DE DATOS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C3003AB4-6336-0C75-D435-4EE778D01D08}"/>
              </a:ext>
            </a:extLst>
          </p:cNvPr>
          <p:cNvSpPr/>
          <p:nvPr/>
        </p:nvSpPr>
        <p:spPr>
          <a:xfrm>
            <a:off x="11811000" y="4562918"/>
            <a:ext cx="5576681" cy="5410200"/>
          </a:xfrm>
          <a:custGeom>
            <a:avLst/>
            <a:gdLst/>
            <a:ahLst/>
            <a:cxnLst/>
            <a:rect l="l" t="t" r="r" b="b"/>
            <a:pathLst>
              <a:path w="4157367" h="4114800">
                <a:moveTo>
                  <a:pt x="0" y="0"/>
                </a:moveTo>
                <a:lnTo>
                  <a:pt x="4157366" y="0"/>
                </a:lnTo>
                <a:lnTo>
                  <a:pt x="41573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1F512D89-F10A-3656-6E60-399499B16048}"/>
              </a:ext>
            </a:extLst>
          </p:cNvPr>
          <p:cNvSpPr txBox="1"/>
          <p:nvPr/>
        </p:nvSpPr>
        <p:spPr>
          <a:xfrm>
            <a:off x="3048000" y="419100"/>
            <a:ext cx="13378814" cy="914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4500" dirty="0">
                <a:solidFill>
                  <a:srgbClr val="24508C"/>
                </a:solidFill>
                <a:latin typeface="Montserrat Ultra-Bold"/>
              </a:rPr>
              <a:t>SITUACION DE PARTIDA DE LOS DATOS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BB3A364C-15A2-FD6C-C507-66D7E0FAB480}"/>
              </a:ext>
            </a:extLst>
          </p:cNvPr>
          <p:cNvSpPr/>
          <p:nvPr/>
        </p:nvSpPr>
        <p:spPr>
          <a:xfrm>
            <a:off x="7927827" y="3848100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ACD64E93-BACA-2841-8D6D-951394CD32AE}"/>
              </a:ext>
            </a:extLst>
          </p:cNvPr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6442932-5616-6E20-63FF-90CA7D3CFB3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5177EB-12CA-76C2-0AF9-0BD7F6EB011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909184-0E4B-A289-2717-6C92140783C2}"/>
              </a:ext>
            </a:extLst>
          </p:cNvPr>
          <p:cNvGrpSpPr/>
          <p:nvPr/>
        </p:nvGrpSpPr>
        <p:grpSpPr>
          <a:xfrm>
            <a:off x="-5410200" y="8019362"/>
            <a:ext cx="9567614" cy="9567614"/>
            <a:chOff x="0" y="0"/>
            <a:chExt cx="812800" cy="81280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789D91F-CF9F-5985-0BC3-595BE26453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AC8925-AA47-AB30-504B-2FB846CDA2D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06AF8B-03EB-0A5A-38A7-CFD801D63C2A}"/>
              </a:ext>
            </a:extLst>
          </p:cNvPr>
          <p:cNvGrpSpPr/>
          <p:nvPr/>
        </p:nvGrpSpPr>
        <p:grpSpPr>
          <a:xfrm>
            <a:off x="775328" y="8042768"/>
            <a:ext cx="2088165" cy="2088165"/>
            <a:chOff x="0" y="0"/>
            <a:chExt cx="812800" cy="81280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0A9D93B-0D2E-1EA1-5D84-B44B533252D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C69E66-B988-3164-49D5-A766C121167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9" name="Freeform 2">
            <a:extLst>
              <a:ext uri="{FF2B5EF4-FFF2-40B4-BE49-F238E27FC236}">
                <a16:creationId xmlns:a16="http://schemas.microsoft.com/office/drawing/2014/main" id="{84C1550D-009A-D1CB-99A2-EB37ECE45864}"/>
              </a:ext>
            </a:extLst>
          </p:cNvPr>
          <p:cNvSpPr/>
          <p:nvPr/>
        </p:nvSpPr>
        <p:spPr>
          <a:xfrm>
            <a:off x="12567044" y="6432991"/>
            <a:ext cx="5720956" cy="3835350"/>
          </a:xfrm>
          <a:custGeom>
            <a:avLst/>
            <a:gdLst/>
            <a:ahLst/>
            <a:cxnLst/>
            <a:rect l="l" t="t" r="r" b="b"/>
            <a:pathLst>
              <a:path w="5955632" h="4114800">
                <a:moveTo>
                  <a:pt x="0" y="0"/>
                </a:moveTo>
                <a:lnTo>
                  <a:pt x="5955632" y="0"/>
                </a:lnTo>
                <a:lnTo>
                  <a:pt x="59556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A767CF3-9713-635A-338D-084216187A7B}"/>
              </a:ext>
            </a:extLst>
          </p:cNvPr>
          <p:cNvSpPr/>
          <p:nvPr/>
        </p:nvSpPr>
        <p:spPr>
          <a:xfrm>
            <a:off x="2497156" y="2792422"/>
            <a:ext cx="5334000" cy="421402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5C90741-FFCF-C560-C621-C059A8229860}"/>
              </a:ext>
            </a:extLst>
          </p:cNvPr>
          <p:cNvSpPr/>
          <p:nvPr/>
        </p:nvSpPr>
        <p:spPr>
          <a:xfrm>
            <a:off x="9525000" y="2686635"/>
            <a:ext cx="5334000" cy="421402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3238BBC4-8B18-CD96-799C-7ABE362E66F9}"/>
              </a:ext>
            </a:extLst>
          </p:cNvPr>
          <p:cNvSpPr txBox="1"/>
          <p:nvPr/>
        </p:nvSpPr>
        <p:spPr>
          <a:xfrm>
            <a:off x="4492388" y="3598338"/>
            <a:ext cx="13378814" cy="85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3500" u="sng" dirty="0">
                <a:solidFill>
                  <a:srgbClr val="24508C"/>
                </a:solidFill>
                <a:latin typeface="Montserrat Ultra-Bold"/>
              </a:rPr>
              <a:t>FILAS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760DF24D-C8F4-C971-61AA-C3FD67B9EEB8}"/>
              </a:ext>
            </a:extLst>
          </p:cNvPr>
          <p:cNvSpPr txBox="1"/>
          <p:nvPr/>
        </p:nvSpPr>
        <p:spPr>
          <a:xfrm>
            <a:off x="4495800" y="4473675"/>
            <a:ext cx="13378814" cy="85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3500" dirty="0">
                <a:solidFill>
                  <a:srgbClr val="24508C"/>
                </a:solidFill>
                <a:latin typeface="Montserrat Ultra-Bold"/>
              </a:rPr>
              <a:t>21742</a:t>
            </a: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1715C58E-0261-58A8-8304-A170C0529624}"/>
              </a:ext>
            </a:extLst>
          </p:cNvPr>
          <p:cNvSpPr txBox="1"/>
          <p:nvPr/>
        </p:nvSpPr>
        <p:spPr>
          <a:xfrm>
            <a:off x="10820400" y="3598338"/>
            <a:ext cx="13378814" cy="85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3500" u="sng" dirty="0">
                <a:solidFill>
                  <a:srgbClr val="24508C"/>
                </a:solidFill>
                <a:latin typeface="Montserrat Ultra-Bold"/>
              </a:rPr>
              <a:t>COLUMNAS</a:t>
            </a: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C4382E3B-1B3E-15C3-014E-4184AC18CCEA}"/>
              </a:ext>
            </a:extLst>
          </p:cNvPr>
          <p:cNvSpPr txBox="1"/>
          <p:nvPr/>
        </p:nvSpPr>
        <p:spPr>
          <a:xfrm>
            <a:off x="11963400" y="4367889"/>
            <a:ext cx="13378814" cy="85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3500" dirty="0">
                <a:solidFill>
                  <a:srgbClr val="24508C"/>
                </a:solidFill>
                <a:latin typeface="Montserrat Ultra-Bold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3899722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9600" y="2019300"/>
            <a:ext cx="4577009" cy="1382297"/>
            <a:chOff x="0" y="0"/>
            <a:chExt cx="1205467" cy="364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5467" cy="364062"/>
            </a:xfrm>
            <a:custGeom>
              <a:avLst/>
              <a:gdLst/>
              <a:ahLst/>
              <a:cxnLst/>
              <a:rect l="l" t="t" r="r" b="b"/>
              <a:pathLst>
                <a:path w="1205467" h="364062">
                  <a:moveTo>
                    <a:pt x="1002267" y="0"/>
                  </a:moveTo>
                  <a:cubicBezTo>
                    <a:pt x="1114491" y="0"/>
                    <a:pt x="1205467" y="81498"/>
                    <a:pt x="1205467" y="182031"/>
                  </a:cubicBezTo>
                  <a:cubicBezTo>
                    <a:pt x="1205467" y="282564"/>
                    <a:pt x="1114491" y="364062"/>
                    <a:pt x="1002267" y="364062"/>
                  </a:cubicBezTo>
                  <a:lnTo>
                    <a:pt x="203200" y="364062"/>
                  </a:lnTo>
                  <a:cubicBezTo>
                    <a:pt x="90976" y="364062"/>
                    <a:pt x="0" y="282564"/>
                    <a:pt x="0" y="182031"/>
                  </a:cubicBezTo>
                  <a:cubicBezTo>
                    <a:pt x="0" y="814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D6C5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205467" cy="364062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9166931" y="8042388"/>
            <a:ext cx="4591835" cy="1382297"/>
            <a:chOff x="0" y="0"/>
            <a:chExt cx="1209372" cy="3640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9372" cy="364062"/>
            </a:xfrm>
            <a:custGeom>
              <a:avLst/>
              <a:gdLst/>
              <a:ahLst/>
              <a:cxnLst/>
              <a:rect l="l" t="t" r="r" b="b"/>
              <a:pathLst>
                <a:path w="1209372" h="364062">
                  <a:moveTo>
                    <a:pt x="1006172" y="0"/>
                  </a:moveTo>
                  <a:cubicBezTo>
                    <a:pt x="1118397" y="0"/>
                    <a:pt x="1209372" y="81498"/>
                    <a:pt x="1209372" y="182031"/>
                  </a:cubicBezTo>
                  <a:cubicBezTo>
                    <a:pt x="1209372" y="282564"/>
                    <a:pt x="1118397" y="364062"/>
                    <a:pt x="1006172" y="364062"/>
                  </a:cubicBezTo>
                  <a:lnTo>
                    <a:pt x="203200" y="364062"/>
                  </a:lnTo>
                  <a:cubicBezTo>
                    <a:pt x="90976" y="364062"/>
                    <a:pt x="0" y="282564"/>
                    <a:pt x="0" y="182031"/>
                  </a:cubicBezTo>
                  <a:cubicBezTo>
                    <a:pt x="0" y="814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E8A3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209372" cy="364062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19600" y="8042388"/>
            <a:ext cx="4577009" cy="1382297"/>
            <a:chOff x="0" y="0"/>
            <a:chExt cx="1205467" cy="3640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5467" cy="364062"/>
            </a:xfrm>
            <a:custGeom>
              <a:avLst/>
              <a:gdLst/>
              <a:ahLst/>
              <a:cxnLst/>
              <a:rect l="l" t="t" r="r" b="b"/>
              <a:pathLst>
                <a:path w="1205467" h="364062">
                  <a:moveTo>
                    <a:pt x="1002267" y="0"/>
                  </a:moveTo>
                  <a:cubicBezTo>
                    <a:pt x="1114491" y="0"/>
                    <a:pt x="1205467" y="81498"/>
                    <a:pt x="1205467" y="182031"/>
                  </a:cubicBezTo>
                  <a:cubicBezTo>
                    <a:pt x="1205467" y="282564"/>
                    <a:pt x="1114491" y="364062"/>
                    <a:pt x="1002267" y="364062"/>
                  </a:cubicBezTo>
                  <a:lnTo>
                    <a:pt x="203200" y="364062"/>
                  </a:lnTo>
                  <a:cubicBezTo>
                    <a:pt x="90976" y="364062"/>
                    <a:pt x="0" y="282564"/>
                    <a:pt x="0" y="182031"/>
                  </a:cubicBezTo>
                  <a:cubicBezTo>
                    <a:pt x="0" y="814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DCB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1205467" cy="364062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9166931" y="2019300"/>
            <a:ext cx="4591835" cy="1382297"/>
            <a:chOff x="0" y="0"/>
            <a:chExt cx="1209372" cy="3640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09372" cy="364062"/>
            </a:xfrm>
            <a:custGeom>
              <a:avLst/>
              <a:gdLst/>
              <a:ahLst/>
              <a:cxnLst/>
              <a:rect l="l" t="t" r="r" b="b"/>
              <a:pathLst>
                <a:path w="1209372" h="364062">
                  <a:moveTo>
                    <a:pt x="1006172" y="0"/>
                  </a:moveTo>
                  <a:cubicBezTo>
                    <a:pt x="1118397" y="0"/>
                    <a:pt x="1209372" y="81498"/>
                    <a:pt x="1209372" y="182031"/>
                  </a:cubicBezTo>
                  <a:cubicBezTo>
                    <a:pt x="1209372" y="282564"/>
                    <a:pt x="1118397" y="364062"/>
                    <a:pt x="1006172" y="364062"/>
                  </a:cubicBezTo>
                  <a:lnTo>
                    <a:pt x="203200" y="364062"/>
                  </a:lnTo>
                  <a:cubicBezTo>
                    <a:pt x="90976" y="364062"/>
                    <a:pt x="0" y="282564"/>
                    <a:pt x="0" y="182031"/>
                  </a:cubicBezTo>
                  <a:cubicBezTo>
                    <a:pt x="0" y="814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7D5FD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209372" cy="364062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52469" y="3527995"/>
            <a:ext cx="4583742" cy="1382297"/>
            <a:chOff x="0" y="0"/>
            <a:chExt cx="1207241" cy="36406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07241" cy="364062"/>
            </a:xfrm>
            <a:custGeom>
              <a:avLst/>
              <a:gdLst/>
              <a:ahLst/>
              <a:cxnLst/>
              <a:rect l="l" t="t" r="r" b="b"/>
              <a:pathLst>
                <a:path w="1207241" h="364062">
                  <a:moveTo>
                    <a:pt x="1004041" y="0"/>
                  </a:moveTo>
                  <a:cubicBezTo>
                    <a:pt x="1116265" y="0"/>
                    <a:pt x="1207241" y="81498"/>
                    <a:pt x="1207241" y="182031"/>
                  </a:cubicBezTo>
                  <a:cubicBezTo>
                    <a:pt x="1207241" y="282564"/>
                    <a:pt x="1116265" y="364062"/>
                    <a:pt x="1004041" y="364062"/>
                  </a:cubicBezTo>
                  <a:lnTo>
                    <a:pt x="203200" y="364062"/>
                  </a:lnTo>
                  <a:cubicBezTo>
                    <a:pt x="90976" y="364062"/>
                    <a:pt x="0" y="282564"/>
                    <a:pt x="0" y="182031"/>
                  </a:cubicBezTo>
                  <a:cubicBezTo>
                    <a:pt x="0" y="814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EC4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1207241" cy="364062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10327327" y="6540232"/>
            <a:ext cx="4583742" cy="1382297"/>
            <a:chOff x="0" y="0"/>
            <a:chExt cx="1207241" cy="36406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07241" cy="364062"/>
            </a:xfrm>
            <a:custGeom>
              <a:avLst/>
              <a:gdLst/>
              <a:ahLst/>
              <a:cxnLst/>
              <a:rect l="l" t="t" r="r" b="b"/>
              <a:pathLst>
                <a:path w="1207241" h="364062">
                  <a:moveTo>
                    <a:pt x="1004041" y="0"/>
                  </a:moveTo>
                  <a:cubicBezTo>
                    <a:pt x="1116265" y="0"/>
                    <a:pt x="1207241" y="81498"/>
                    <a:pt x="1207241" y="182031"/>
                  </a:cubicBezTo>
                  <a:cubicBezTo>
                    <a:pt x="1207241" y="282564"/>
                    <a:pt x="1116265" y="364062"/>
                    <a:pt x="1004041" y="364062"/>
                  </a:cubicBezTo>
                  <a:lnTo>
                    <a:pt x="203200" y="364062"/>
                  </a:lnTo>
                  <a:cubicBezTo>
                    <a:pt x="90976" y="364062"/>
                    <a:pt x="0" y="282564"/>
                    <a:pt x="0" y="182031"/>
                  </a:cubicBezTo>
                  <a:cubicBezTo>
                    <a:pt x="0" y="814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DE466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1207241" cy="364062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52469" y="6546081"/>
            <a:ext cx="4583742" cy="1382297"/>
            <a:chOff x="0" y="0"/>
            <a:chExt cx="1207241" cy="36406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07241" cy="364062"/>
            </a:xfrm>
            <a:custGeom>
              <a:avLst/>
              <a:gdLst/>
              <a:ahLst/>
              <a:cxnLst/>
              <a:rect l="l" t="t" r="r" b="b"/>
              <a:pathLst>
                <a:path w="1207241" h="364062">
                  <a:moveTo>
                    <a:pt x="1004041" y="0"/>
                  </a:moveTo>
                  <a:cubicBezTo>
                    <a:pt x="1116265" y="0"/>
                    <a:pt x="1207241" y="81498"/>
                    <a:pt x="1207241" y="182031"/>
                  </a:cubicBezTo>
                  <a:cubicBezTo>
                    <a:pt x="1207241" y="282564"/>
                    <a:pt x="1116265" y="364062"/>
                    <a:pt x="1004041" y="364062"/>
                  </a:cubicBezTo>
                  <a:lnTo>
                    <a:pt x="203200" y="364062"/>
                  </a:lnTo>
                  <a:cubicBezTo>
                    <a:pt x="90976" y="364062"/>
                    <a:pt x="0" y="282564"/>
                    <a:pt x="0" y="182031"/>
                  </a:cubicBezTo>
                  <a:cubicBezTo>
                    <a:pt x="0" y="814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DC0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1207241" cy="364062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10327327" y="3522148"/>
            <a:ext cx="4583742" cy="1382297"/>
            <a:chOff x="0" y="0"/>
            <a:chExt cx="1207241" cy="36406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07241" cy="364062"/>
            </a:xfrm>
            <a:custGeom>
              <a:avLst/>
              <a:gdLst/>
              <a:ahLst/>
              <a:cxnLst/>
              <a:rect l="l" t="t" r="r" b="b"/>
              <a:pathLst>
                <a:path w="1207241" h="364062">
                  <a:moveTo>
                    <a:pt x="1004041" y="0"/>
                  </a:moveTo>
                  <a:cubicBezTo>
                    <a:pt x="1116265" y="0"/>
                    <a:pt x="1207241" y="81498"/>
                    <a:pt x="1207241" y="182031"/>
                  </a:cubicBezTo>
                  <a:cubicBezTo>
                    <a:pt x="1207241" y="282564"/>
                    <a:pt x="1116265" y="364062"/>
                    <a:pt x="1004041" y="364062"/>
                  </a:cubicBezTo>
                  <a:lnTo>
                    <a:pt x="203200" y="364062"/>
                  </a:lnTo>
                  <a:cubicBezTo>
                    <a:pt x="90976" y="364062"/>
                    <a:pt x="0" y="282564"/>
                    <a:pt x="0" y="182031"/>
                  </a:cubicBezTo>
                  <a:cubicBezTo>
                    <a:pt x="0" y="814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9E2E8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1207241" cy="364062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558792" y="5036692"/>
            <a:ext cx="4585957" cy="1382297"/>
            <a:chOff x="0" y="0"/>
            <a:chExt cx="1207824" cy="36406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07824" cy="364062"/>
            </a:xfrm>
            <a:custGeom>
              <a:avLst/>
              <a:gdLst/>
              <a:ahLst/>
              <a:cxnLst/>
              <a:rect l="l" t="t" r="r" b="b"/>
              <a:pathLst>
                <a:path w="1207824" h="364062">
                  <a:moveTo>
                    <a:pt x="1004624" y="0"/>
                  </a:moveTo>
                  <a:cubicBezTo>
                    <a:pt x="1116848" y="0"/>
                    <a:pt x="1207824" y="81498"/>
                    <a:pt x="1207824" y="182031"/>
                  </a:cubicBezTo>
                  <a:cubicBezTo>
                    <a:pt x="1207824" y="282564"/>
                    <a:pt x="1116848" y="364062"/>
                    <a:pt x="1004624" y="364062"/>
                  </a:cubicBezTo>
                  <a:lnTo>
                    <a:pt x="203200" y="364062"/>
                  </a:lnTo>
                  <a:cubicBezTo>
                    <a:pt x="90976" y="364062"/>
                    <a:pt x="0" y="282564"/>
                    <a:pt x="0" y="182031"/>
                  </a:cubicBezTo>
                  <a:cubicBezTo>
                    <a:pt x="0" y="814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BE6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1207824" cy="364062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29" name="Group 29"/>
          <p:cNvGrpSpPr/>
          <p:nvPr/>
        </p:nvGrpSpPr>
        <p:grpSpPr>
          <a:xfrm rot="-10800000">
            <a:off x="11018791" y="5030844"/>
            <a:ext cx="4585957" cy="1382297"/>
            <a:chOff x="0" y="0"/>
            <a:chExt cx="1207824" cy="36406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07824" cy="364062"/>
            </a:xfrm>
            <a:custGeom>
              <a:avLst/>
              <a:gdLst/>
              <a:ahLst/>
              <a:cxnLst/>
              <a:rect l="l" t="t" r="r" b="b"/>
              <a:pathLst>
                <a:path w="1207824" h="364062">
                  <a:moveTo>
                    <a:pt x="1004624" y="0"/>
                  </a:moveTo>
                  <a:cubicBezTo>
                    <a:pt x="1116848" y="0"/>
                    <a:pt x="1207824" y="81498"/>
                    <a:pt x="1207824" y="182031"/>
                  </a:cubicBezTo>
                  <a:cubicBezTo>
                    <a:pt x="1207824" y="282564"/>
                    <a:pt x="1116848" y="364062"/>
                    <a:pt x="1004624" y="364062"/>
                  </a:cubicBezTo>
                  <a:lnTo>
                    <a:pt x="203200" y="364062"/>
                  </a:lnTo>
                  <a:cubicBezTo>
                    <a:pt x="90976" y="364062"/>
                    <a:pt x="0" y="282564"/>
                    <a:pt x="0" y="182031"/>
                  </a:cubicBezTo>
                  <a:cubicBezTo>
                    <a:pt x="0" y="814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8EBAD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1207824" cy="364062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859452" y="2252978"/>
            <a:ext cx="914941" cy="914941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4F8FF"/>
              </a:solidFill>
              <a:prstDash val="solid"/>
              <a:miter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9389148" y="8276068"/>
            <a:ext cx="914941" cy="914941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4F8FF"/>
              </a:solidFill>
              <a:prstDash val="solid"/>
              <a:miter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7859452" y="8276068"/>
            <a:ext cx="914941" cy="914941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4F8FF"/>
              </a:solidFill>
              <a:prstDash val="solid"/>
              <a:miter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41" name="Group 41"/>
          <p:cNvGrpSpPr/>
          <p:nvPr/>
        </p:nvGrpSpPr>
        <p:grpSpPr>
          <a:xfrm rot="-10800000">
            <a:off x="9389148" y="2252978"/>
            <a:ext cx="914941" cy="914941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4F8FF"/>
              </a:solidFill>
              <a:prstDash val="solid"/>
              <a:miter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6699055" y="3761675"/>
            <a:ext cx="914941" cy="914941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4F8FF"/>
              </a:solidFill>
              <a:prstDash val="solid"/>
              <a:miter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47" name="Group 47"/>
          <p:cNvGrpSpPr/>
          <p:nvPr/>
        </p:nvGrpSpPr>
        <p:grpSpPr>
          <a:xfrm rot="-10800000">
            <a:off x="10549545" y="6773910"/>
            <a:ext cx="914941" cy="914941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4F8FF"/>
              </a:solidFill>
              <a:prstDash val="solid"/>
              <a:miter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6699055" y="6779759"/>
            <a:ext cx="914941" cy="914941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4F8FF"/>
              </a:solidFill>
              <a:prstDash val="solid"/>
              <a:miter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53" name="Group 53"/>
          <p:cNvGrpSpPr/>
          <p:nvPr/>
        </p:nvGrpSpPr>
        <p:grpSpPr>
          <a:xfrm rot="-10800000">
            <a:off x="10549545" y="3755826"/>
            <a:ext cx="914941" cy="914941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4F8FF"/>
              </a:solidFill>
              <a:prstDash val="solid"/>
              <a:miter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6007591" y="5216793"/>
            <a:ext cx="914941" cy="914941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BE6"/>
            </a:solidFill>
            <a:ln w="76200" cap="sq">
              <a:solidFill>
                <a:srgbClr val="F4F8FF"/>
              </a:solidFill>
              <a:prstDash val="solid"/>
              <a:miter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59" name="Group 59"/>
          <p:cNvGrpSpPr/>
          <p:nvPr/>
        </p:nvGrpSpPr>
        <p:grpSpPr>
          <a:xfrm rot="-10800000">
            <a:off x="11241008" y="5318101"/>
            <a:ext cx="914941" cy="914941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4F8FF"/>
              </a:solidFill>
              <a:prstDash val="solid"/>
              <a:miter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4475386" y="2556646"/>
            <a:ext cx="2814820" cy="232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78"/>
              </a:lnSpc>
              <a:spcBef>
                <a:spcPct val="0"/>
              </a:spcBef>
            </a:pP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Cargar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</a:t>
            </a: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librerias</a:t>
            </a:r>
            <a:endParaRPr lang="en-US" sz="1546" dirty="0">
              <a:solidFill>
                <a:srgbClr val="403F3F"/>
              </a:solidFill>
              <a:latin typeface="League Spartan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365103" y="4068620"/>
            <a:ext cx="2814820" cy="232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78"/>
              </a:lnSpc>
              <a:spcBef>
                <a:spcPct val="0"/>
              </a:spcBef>
            </a:pP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Cargar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data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3699178" y="6899705"/>
            <a:ext cx="2814820" cy="69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78"/>
              </a:lnSpc>
              <a:spcBef>
                <a:spcPct val="0"/>
              </a:spcBef>
            </a:pP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Tratamiento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de </a:t>
            </a: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datos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NA : </a:t>
            </a: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deteccion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de </a:t>
            </a: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columnas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, </a:t>
            </a: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analisis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y relleno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2743190" y="5437621"/>
            <a:ext cx="2814820" cy="463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78"/>
              </a:lnSpc>
              <a:spcBef>
                <a:spcPct val="0"/>
              </a:spcBef>
            </a:pP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Busqueda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de </a:t>
            </a: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filas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</a:t>
            </a: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duplicadas</a:t>
            </a:r>
            <a:endParaRPr lang="en-US" sz="1546" dirty="0">
              <a:solidFill>
                <a:srgbClr val="403F3F"/>
              </a:solidFill>
              <a:latin typeface="League Spartan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11475358" y="7202888"/>
            <a:ext cx="2814820" cy="232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78"/>
              </a:lnSpc>
              <a:spcBef>
                <a:spcPct val="0"/>
              </a:spcBef>
            </a:pP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Eliminación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de </a:t>
            </a: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columnas</a:t>
            </a:r>
            <a:endParaRPr lang="en-US" sz="1546" dirty="0">
              <a:solidFill>
                <a:srgbClr val="403F3F"/>
              </a:solidFill>
              <a:latin typeface="League Spartan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10573822" y="2525301"/>
            <a:ext cx="2814820" cy="232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8"/>
              </a:lnSpc>
              <a:spcBef>
                <a:spcPct val="0"/>
              </a:spcBef>
            </a:pP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Comprobación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de </a:t>
            </a: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limpieza</a:t>
            </a:r>
            <a:endParaRPr lang="en-US" sz="1546" dirty="0">
              <a:solidFill>
                <a:srgbClr val="403F3F"/>
              </a:solidFill>
              <a:latin typeface="League Spartan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12392002" y="5592008"/>
            <a:ext cx="2814820" cy="463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8"/>
              </a:lnSpc>
              <a:spcBef>
                <a:spcPct val="0"/>
              </a:spcBef>
            </a:pP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Reduccion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de variables </a:t>
            </a: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columna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zona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1765846" y="4018115"/>
            <a:ext cx="2814820" cy="232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8"/>
              </a:lnSpc>
              <a:spcBef>
                <a:spcPct val="0"/>
              </a:spcBef>
            </a:pP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Renombrar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</a:t>
            </a: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columnas</a:t>
            </a:r>
            <a:endParaRPr lang="en-US" sz="1546" dirty="0">
              <a:solidFill>
                <a:srgbClr val="403F3F"/>
              </a:solidFill>
              <a:latin typeface="League Spartan"/>
            </a:endParaRPr>
          </a:p>
        </p:txBody>
      </p:sp>
      <p:sp>
        <p:nvSpPr>
          <p:cNvPr id="70" name="TextBox 70"/>
          <p:cNvSpPr txBox="1"/>
          <p:nvPr/>
        </p:nvSpPr>
        <p:spPr>
          <a:xfrm>
            <a:off x="10673256" y="8531374"/>
            <a:ext cx="2814820" cy="463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8"/>
              </a:lnSpc>
              <a:spcBef>
                <a:spcPct val="0"/>
              </a:spcBef>
            </a:pP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Separar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la </a:t>
            </a: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columna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subtitle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4833592" y="8358955"/>
            <a:ext cx="2814820" cy="69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8"/>
              </a:lnSpc>
              <a:spcBef>
                <a:spcPct val="0"/>
              </a:spcBef>
            </a:pP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Filtramos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</a:t>
            </a: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columna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title para </a:t>
            </a: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quedarnos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con </a:t>
            </a: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pisos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y </a:t>
            </a: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apartamentos</a:t>
            </a:r>
            <a:endParaRPr lang="en-US" sz="1546" dirty="0">
              <a:solidFill>
                <a:srgbClr val="403F3F"/>
              </a:solidFill>
              <a:latin typeface="League Spartan"/>
            </a:endParaRPr>
          </a:p>
        </p:txBody>
      </p:sp>
      <p:sp>
        <p:nvSpPr>
          <p:cNvPr id="82" name="TextBox 82"/>
          <p:cNvSpPr txBox="1"/>
          <p:nvPr/>
        </p:nvSpPr>
        <p:spPr>
          <a:xfrm>
            <a:off x="8089951" y="2410036"/>
            <a:ext cx="45394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514" dirty="0">
                <a:solidFill>
                  <a:srgbClr val="403F3F"/>
                </a:solidFill>
                <a:latin typeface="Montserrat Bold"/>
              </a:rPr>
              <a:t>1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6929555" y="3948579"/>
            <a:ext cx="45394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514" dirty="0">
                <a:solidFill>
                  <a:srgbClr val="403F3F"/>
                </a:solidFill>
                <a:latin typeface="Montserrat Bold"/>
              </a:rPr>
              <a:t>2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6929555" y="6974706"/>
            <a:ext cx="45394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514">
                <a:solidFill>
                  <a:srgbClr val="403F3F"/>
                </a:solidFill>
                <a:latin typeface="Montserrat Bold"/>
              </a:rPr>
              <a:t>4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6236865" y="5418509"/>
            <a:ext cx="45394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514">
                <a:solidFill>
                  <a:srgbClr val="403F3F"/>
                </a:solidFill>
                <a:latin typeface="Montserrat Bold"/>
              </a:rPr>
              <a:t>3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8089951" y="8481273"/>
            <a:ext cx="45394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514">
                <a:solidFill>
                  <a:srgbClr val="403F3F"/>
                </a:solidFill>
                <a:latin typeface="Montserrat Bold"/>
              </a:rPr>
              <a:t>5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9619646" y="8483158"/>
            <a:ext cx="45394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514">
                <a:solidFill>
                  <a:srgbClr val="403F3F"/>
                </a:solidFill>
                <a:latin typeface="Montserrat Bold"/>
              </a:rPr>
              <a:t>6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0780044" y="6963111"/>
            <a:ext cx="45394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514">
                <a:solidFill>
                  <a:srgbClr val="403F3F"/>
                </a:solidFill>
                <a:latin typeface="Montserrat Bold"/>
              </a:rPr>
              <a:t>7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1488834" y="5469730"/>
            <a:ext cx="45394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514">
                <a:solidFill>
                  <a:srgbClr val="403F3F"/>
                </a:solidFill>
                <a:latin typeface="Montserrat Bold"/>
              </a:rPr>
              <a:t>8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0780044" y="3948579"/>
            <a:ext cx="45394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514">
                <a:solidFill>
                  <a:srgbClr val="403F3F"/>
                </a:solidFill>
                <a:latin typeface="Montserrat Bold"/>
              </a:rPr>
              <a:t>9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9546516" y="2458184"/>
            <a:ext cx="60020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514">
                <a:solidFill>
                  <a:srgbClr val="403F3F"/>
                </a:solidFill>
                <a:latin typeface="Montserrat Bold"/>
              </a:rPr>
              <a:t>10</a:t>
            </a:r>
          </a:p>
        </p:txBody>
      </p:sp>
      <p:sp>
        <p:nvSpPr>
          <p:cNvPr id="93" name="TextBox 4">
            <a:extLst>
              <a:ext uri="{FF2B5EF4-FFF2-40B4-BE49-F238E27FC236}">
                <a16:creationId xmlns:a16="http://schemas.microsoft.com/office/drawing/2014/main" id="{CB2C26F6-8859-BA12-9CC6-6892FC0E47B8}"/>
              </a:ext>
            </a:extLst>
          </p:cNvPr>
          <p:cNvSpPr txBox="1"/>
          <p:nvPr/>
        </p:nvSpPr>
        <p:spPr>
          <a:xfrm>
            <a:off x="790205" y="393101"/>
            <a:ext cx="13378814" cy="914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dirty="0">
                <a:solidFill>
                  <a:srgbClr val="24508C"/>
                </a:solidFill>
                <a:latin typeface="Montserrat Ultra-Bold"/>
              </a:rPr>
              <a:t>LIMPIEZA DE DATOS</a:t>
            </a:r>
          </a:p>
        </p:txBody>
      </p:sp>
      <p:sp>
        <p:nvSpPr>
          <p:cNvPr id="96" name="AutoShape 2" descr="Python，Logo PNG">
            <a:extLst>
              <a:ext uri="{FF2B5EF4-FFF2-40B4-BE49-F238E27FC236}">
                <a16:creationId xmlns:a16="http://schemas.microsoft.com/office/drawing/2014/main" id="{AB8CF718-D04D-670D-46E2-8D305F2A02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1434380" cy="143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0" name="Imagen 99">
            <a:extLst>
              <a:ext uri="{FF2B5EF4-FFF2-40B4-BE49-F238E27FC236}">
                <a16:creationId xmlns:a16="http://schemas.microsoft.com/office/drawing/2014/main" id="{A6BFC646-DE99-F4E8-9C0E-014C975FB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973" y="3928290"/>
            <a:ext cx="3266705" cy="1633353"/>
          </a:xfrm>
          <a:prstGeom prst="rect">
            <a:avLst/>
          </a:prstGeom>
        </p:spPr>
      </p:pic>
      <p:sp>
        <p:nvSpPr>
          <p:cNvPr id="101" name="Freeform 2">
            <a:extLst>
              <a:ext uri="{FF2B5EF4-FFF2-40B4-BE49-F238E27FC236}">
                <a16:creationId xmlns:a16="http://schemas.microsoft.com/office/drawing/2014/main" id="{F07E752A-183D-5E8E-BBBD-C919F43C6261}"/>
              </a:ext>
            </a:extLst>
          </p:cNvPr>
          <p:cNvSpPr/>
          <p:nvPr/>
        </p:nvSpPr>
        <p:spPr>
          <a:xfrm>
            <a:off x="7997800" y="315342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grpSp>
        <p:nvGrpSpPr>
          <p:cNvPr id="102" name="Group 6">
            <a:extLst>
              <a:ext uri="{FF2B5EF4-FFF2-40B4-BE49-F238E27FC236}">
                <a16:creationId xmlns:a16="http://schemas.microsoft.com/office/drawing/2014/main" id="{85611CAD-8109-FE34-BEA6-3F66BB43768E}"/>
              </a:ext>
            </a:extLst>
          </p:cNvPr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103" name="Freeform 7">
              <a:extLst>
                <a:ext uri="{FF2B5EF4-FFF2-40B4-BE49-F238E27FC236}">
                  <a16:creationId xmlns:a16="http://schemas.microsoft.com/office/drawing/2014/main" id="{44B5D292-9DCB-1EDD-EFEE-EBA00CC6613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EB099A63-90E3-3425-104E-F5E4E01EA36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5" name="Group 9">
            <a:extLst>
              <a:ext uri="{FF2B5EF4-FFF2-40B4-BE49-F238E27FC236}">
                <a16:creationId xmlns:a16="http://schemas.microsoft.com/office/drawing/2014/main" id="{9000D804-0693-DD10-C959-98309101C421}"/>
              </a:ext>
            </a:extLst>
          </p:cNvPr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106" name="Freeform 10">
              <a:extLst>
                <a:ext uri="{FF2B5EF4-FFF2-40B4-BE49-F238E27FC236}">
                  <a16:creationId xmlns:a16="http://schemas.microsoft.com/office/drawing/2014/main" id="{C888AA90-3268-FC1E-4BC7-323294CB3F4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07" name="TextBox 11">
              <a:extLst>
                <a:ext uri="{FF2B5EF4-FFF2-40B4-BE49-F238E27FC236}">
                  <a16:creationId xmlns:a16="http://schemas.microsoft.com/office/drawing/2014/main" id="{263845C7-37D5-FC02-88D3-C00E16B891E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8" name="Group 12">
            <a:extLst>
              <a:ext uri="{FF2B5EF4-FFF2-40B4-BE49-F238E27FC236}">
                <a16:creationId xmlns:a16="http://schemas.microsoft.com/office/drawing/2014/main" id="{62C0CC56-9332-1A9B-8091-578111D15CD5}"/>
              </a:ext>
            </a:extLst>
          </p:cNvPr>
          <p:cNvGrpSpPr/>
          <p:nvPr/>
        </p:nvGrpSpPr>
        <p:grpSpPr>
          <a:xfrm>
            <a:off x="1029437" y="7457367"/>
            <a:ext cx="2088165" cy="2088165"/>
            <a:chOff x="0" y="0"/>
            <a:chExt cx="812800" cy="812800"/>
          </a:xfrm>
        </p:grpSpPr>
        <p:sp>
          <p:nvSpPr>
            <p:cNvPr id="109" name="Freeform 13">
              <a:extLst>
                <a:ext uri="{FF2B5EF4-FFF2-40B4-BE49-F238E27FC236}">
                  <a16:creationId xmlns:a16="http://schemas.microsoft.com/office/drawing/2014/main" id="{DA43E76E-E538-F839-AB86-9C493AC4FB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10" name="TextBox 14">
              <a:extLst>
                <a:ext uri="{FF2B5EF4-FFF2-40B4-BE49-F238E27FC236}">
                  <a16:creationId xmlns:a16="http://schemas.microsoft.com/office/drawing/2014/main" id="{36C3B629-4824-6641-2E57-ACE09C102CB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3" name="Freeform 2">
            <a:extLst>
              <a:ext uri="{FF2B5EF4-FFF2-40B4-BE49-F238E27FC236}">
                <a16:creationId xmlns:a16="http://schemas.microsoft.com/office/drawing/2014/main" id="{4EF6E1AF-377E-C934-729A-BBADAFABE877}"/>
              </a:ext>
            </a:extLst>
          </p:cNvPr>
          <p:cNvSpPr/>
          <p:nvPr/>
        </p:nvSpPr>
        <p:spPr>
          <a:xfrm>
            <a:off x="8312502" y="5790655"/>
            <a:ext cx="1616897" cy="1184051"/>
          </a:xfrm>
          <a:custGeom>
            <a:avLst/>
            <a:gdLst/>
            <a:ahLst/>
            <a:cxnLst/>
            <a:rect l="l" t="t" r="r" b="b"/>
            <a:pathLst>
              <a:path w="2456791" h="1849294">
                <a:moveTo>
                  <a:pt x="0" y="0"/>
                </a:moveTo>
                <a:lnTo>
                  <a:pt x="2456791" y="0"/>
                </a:lnTo>
                <a:lnTo>
                  <a:pt x="2456791" y="1849294"/>
                </a:lnTo>
                <a:lnTo>
                  <a:pt x="0" y="1849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20">
            <a:extLst>
              <a:ext uri="{FF2B5EF4-FFF2-40B4-BE49-F238E27FC236}">
                <a16:creationId xmlns:a16="http://schemas.microsoft.com/office/drawing/2014/main" id="{6D43D3B6-2FCF-5227-4BCE-94B7C7F012D7}"/>
              </a:ext>
            </a:extLst>
          </p:cNvPr>
          <p:cNvGrpSpPr/>
          <p:nvPr/>
        </p:nvGrpSpPr>
        <p:grpSpPr>
          <a:xfrm>
            <a:off x="568356" y="2950849"/>
            <a:ext cx="4112948" cy="2318422"/>
            <a:chOff x="0" y="0"/>
            <a:chExt cx="1207241" cy="364062"/>
          </a:xfrm>
        </p:grpSpPr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798391-4AF0-8319-9827-DB0EA5CE7F18}"/>
                </a:ext>
              </a:extLst>
            </p:cNvPr>
            <p:cNvSpPr/>
            <p:nvPr/>
          </p:nvSpPr>
          <p:spPr>
            <a:xfrm>
              <a:off x="0" y="0"/>
              <a:ext cx="1207241" cy="364062"/>
            </a:xfrm>
            <a:custGeom>
              <a:avLst/>
              <a:gdLst/>
              <a:ahLst/>
              <a:cxnLst/>
              <a:rect l="l" t="t" r="r" b="b"/>
              <a:pathLst>
                <a:path w="1207241" h="364062">
                  <a:moveTo>
                    <a:pt x="1004041" y="0"/>
                  </a:moveTo>
                  <a:cubicBezTo>
                    <a:pt x="1116265" y="0"/>
                    <a:pt x="1207241" y="81498"/>
                    <a:pt x="1207241" y="182031"/>
                  </a:cubicBezTo>
                  <a:cubicBezTo>
                    <a:pt x="1207241" y="282564"/>
                    <a:pt x="1116265" y="364062"/>
                    <a:pt x="1004041" y="364062"/>
                  </a:cubicBezTo>
                  <a:lnTo>
                    <a:pt x="203200" y="364062"/>
                  </a:lnTo>
                  <a:cubicBezTo>
                    <a:pt x="90976" y="364062"/>
                    <a:pt x="0" y="282564"/>
                    <a:pt x="0" y="182031"/>
                  </a:cubicBezTo>
                  <a:cubicBezTo>
                    <a:pt x="0" y="814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DC0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47" name="TextBox 22">
              <a:extLst>
                <a:ext uri="{FF2B5EF4-FFF2-40B4-BE49-F238E27FC236}">
                  <a16:creationId xmlns:a16="http://schemas.microsoft.com/office/drawing/2014/main" id="{0F515C3C-4DFF-5855-623A-782083F21DD6}"/>
                </a:ext>
              </a:extLst>
            </p:cNvPr>
            <p:cNvSpPr txBox="1"/>
            <p:nvPr/>
          </p:nvSpPr>
          <p:spPr>
            <a:xfrm>
              <a:off x="0" y="0"/>
              <a:ext cx="1207241" cy="364062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sp>
        <p:nvSpPr>
          <p:cNvPr id="48" name="TextBox 63">
            <a:extLst>
              <a:ext uri="{FF2B5EF4-FFF2-40B4-BE49-F238E27FC236}">
                <a16:creationId xmlns:a16="http://schemas.microsoft.com/office/drawing/2014/main" id="{25075269-7059-F45D-2626-8F88F2655230}"/>
              </a:ext>
            </a:extLst>
          </p:cNvPr>
          <p:cNvSpPr txBox="1"/>
          <p:nvPr/>
        </p:nvSpPr>
        <p:spPr>
          <a:xfrm>
            <a:off x="876639" y="4001996"/>
            <a:ext cx="348621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rgbClr val="403F3F"/>
                </a:solidFill>
                <a:latin typeface="League Spartan"/>
              </a:rPr>
              <a:t>TRATAMIENTO COLUMNAS CON NA</a:t>
            </a:r>
          </a:p>
        </p:txBody>
      </p:sp>
      <p:grpSp>
        <p:nvGrpSpPr>
          <p:cNvPr id="77" name="Grupo 76">
            <a:extLst>
              <a:ext uri="{FF2B5EF4-FFF2-40B4-BE49-F238E27FC236}">
                <a16:creationId xmlns:a16="http://schemas.microsoft.com/office/drawing/2014/main" id="{07D597FA-307D-9D72-895C-8D7A5A7E0D76}"/>
              </a:ext>
            </a:extLst>
          </p:cNvPr>
          <p:cNvGrpSpPr/>
          <p:nvPr/>
        </p:nvGrpSpPr>
        <p:grpSpPr>
          <a:xfrm>
            <a:off x="6262782" y="756451"/>
            <a:ext cx="3414545" cy="824577"/>
            <a:chOff x="7111935" y="1670918"/>
            <a:chExt cx="3414545" cy="824577"/>
          </a:xfrm>
        </p:grpSpPr>
        <p:grpSp>
          <p:nvGrpSpPr>
            <p:cNvPr id="2" name="Group 2">
              <a:extLst>
                <a:ext uri="{FF2B5EF4-FFF2-40B4-BE49-F238E27FC236}">
                  <a16:creationId xmlns:a16="http://schemas.microsoft.com/office/drawing/2014/main" id="{743ACDE4-4937-BFE4-FF09-94857EBE7129}"/>
                </a:ext>
              </a:extLst>
            </p:cNvPr>
            <p:cNvGrpSpPr/>
            <p:nvPr/>
          </p:nvGrpSpPr>
          <p:grpSpPr>
            <a:xfrm>
              <a:off x="7359186" y="1680912"/>
              <a:ext cx="3027630" cy="813249"/>
              <a:chOff x="0" y="0"/>
              <a:chExt cx="1345510" cy="288887"/>
            </a:xfrm>
          </p:grpSpPr>
          <p:sp>
            <p:nvSpPr>
              <p:cNvPr id="3" name="Freeform 3">
                <a:extLst>
                  <a:ext uri="{FF2B5EF4-FFF2-40B4-BE49-F238E27FC236}">
                    <a16:creationId xmlns:a16="http://schemas.microsoft.com/office/drawing/2014/main" id="{5C084C10-1F5E-A504-EDA6-8DCAA13F13E2}"/>
                  </a:ext>
                </a:extLst>
              </p:cNvPr>
              <p:cNvSpPr/>
              <p:nvPr/>
            </p:nvSpPr>
            <p:spPr>
              <a:xfrm>
                <a:off x="0" y="0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3581" y="0"/>
                    </a:moveTo>
                    <a:lnTo>
                      <a:pt x="1271929" y="0"/>
                    </a:lnTo>
                    <a:cubicBezTo>
                      <a:pt x="1291444" y="0"/>
                      <a:pt x="1310160" y="7752"/>
                      <a:pt x="1323959" y="21551"/>
                    </a:cubicBezTo>
                    <a:cubicBezTo>
                      <a:pt x="1337758" y="35351"/>
                      <a:pt x="1345510" y="54066"/>
                      <a:pt x="1345510" y="73581"/>
                    </a:cubicBezTo>
                    <a:lnTo>
                      <a:pt x="1345510" y="215305"/>
                    </a:lnTo>
                    <a:cubicBezTo>
                      <a:pt x="1345510" y="234820"/>
                      <a:pt x="1337758" y="253536"/>
                      <a:pt x="1323959" y="267335"/>
                    </a:cubicBezTo>
                    <a:cubicBezTo>
                      <a:pt x="1310160" y="281134"/>
                      <a:pt x="1291444" y="288887"/>
                      <a:pt x="1271929" y="288887"/>
                    </a:cubicBezTo>
                    <a:lnTo>
                      <a:pt x="73581" y="288887"/>
                    </a:lnTo>
                    <a:cubicBezTo>
                      <a:pt x="54066" y="288887"/>
                      <a:pt x="35351" y="281134"/>
                      <a:pt x="21551" y="267335"/>
                    </a:cubicBezTo>
                    <a:cubicBezTo>
                      <a:pt x="7752" y="253536"/>
                      <a:pt x="0" y="234820"/>
                      <a:pt x="0" y="215305"/>
                    </a:cubicBezTo>
                    <a:lnTo>
                      <a:pt x="0" y="73581"/>
                    </a:lnTo>
                    <a:cubicBezTo>
                      <a:pt x="0" y="54066"/>
                      <a:pt x="7752" y="35351"/>
                      <a:pt x="21551" y="21551"/>
                    </a:cubicBezTo>
                    <a:cubicBezTo>
                      <a:pt x="35351" y="7752"/>
                      <a:pt x="54066" y="0"/>
                      <a:pt x="73581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1EF264EB-1DBA-048B-825F-07073219A48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8" name="Group 14">
              <a:extLst>
                <a:ext uri="{FF2B5EF4-FFF2-40B4-BE49-F238E27FC236}">
                  <a16:creationId xmlns:a16="http://schemas.microsoft.com/office/drawing/2014/main" id="{E851F5A2-488E-E288-9D54-8C49B2A7EA35}"/>
                </a:ext>
              </a:extLst>
            </p:cNvPr>
            <p:cNvGrpSpPr/>
            <p:nvPr/>
          </p:nvGrpSpPr>
          <p:grpSpPr>
            <a:xfrm>
              <a:off x="7111935" y="1670918"/>
              <a:ext cx="813249" cy="813249"/>
              <a:chOff x="0" y="0"/>
              <a:chExt cx="812800" cy="812800"/>
            </a:xfrm>
          </p:grpSpPr>
          <p:sp>
            <p:nvSpPr>
              <p:cNvPr id="9" name="Freeform 15">
                <a:extLst>
                  <a:ext uri="{FF2B5EF4-FFF2-40B4-BE49-F238E27FC236}">
                    <a16:creationId xmlns:a16="http://schemas.microsoft.com/office/drawing/2014/main" id="{6DB84E4A-347D-E150-6CF0-CDDB7E82E78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76200" cap="sq">
                <a:solidFill>
                  <a:srgbClr val="F6F3E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10" name="TextBox 16">
                <a:extLst>
                  <a:ext uri="{FF2B5EF4-FFF2-40B4-BE49-F238E27FC236}">
                    <a16:creationId xmlns:a16="http://schemas.microsoft.com/office/drawing/2014/main" id="{3498ECC2-E7A7-A353-EAFA-2F2E7DE65529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1" name="TextBox 63">
              <a:extLst>
                <a:ext uri="{FF2B5EF4-FFF2-40B4-BE49-F238E27FC236}">
                  <a16:creationId xmlns:a16="http://schemas.microsoft.com/office/drawing/2014/main" id="{10EE4526-8EDC-3680-0070-D963C0BFF504}"/>
                </a:ext>
              </a:extLst>
            </p:cNvPr>
            <p:cNvSpPr txBox="1"/>
            <p:nvPr/>
          </p:nvSpPr>
          <p:spPr>
            <a:xfrm>
              <a:off x="7711660" y="2016710"/>
              <a:ext cx="2814820" cy="478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 err="1">
                  <a:solidFill>
                    <a:srgbClr val="403F3F"/>
                  </a:solidFill>
                  <a:latin typeface="League Spartan"/>
                </a:rPr>
                <a:t>n_bathrooms</a:t>
              </a:r>
              <a:endParaRPr lang="es-ES" sz="2000" dirty="0">
                <a:solidFill>
                  <a:srgbClr val="403F3F"/>
                </a:solidFill>
                <a:latin typeface="League Spartan"/>
              </a:endParaRPr>
            </a:p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EB470B2C-E112-9BCD-0F9B-F8E75240F7A3}"/>
              </a:ext>
            </a:extLst>
          </p:cNvPr>
          <p:cNvGrpSpPr/>
          <p:nvPr/>
        </p:nvGrpSpPr>
        <p:grpSpPr>
          <a:xfrm>
            <a:off x="6822038" y="2024441"/>
            <a:ext cx="3284854" cy="982783"/>
            <a:chOff x="7384693" y="2746961"/>
            <a:chExt cx="3284854" cy="982783"/>
          </a:xfrm>
        </p:grpSpPr>
        <p:grpSp>
          <p:nvGrpSpPr>
            <p:cNvPr id="11" name="Group 17">
              <a:extLst>
                <a:ext uri="{FF2B5EF4-FFF2-40B4-BE49-F238E27FC236}">
                  <a16:creationId xmlns:a16="http://schemas.microsoft.com/office/drawing/2014/main" id="{C7CB4A70-AB45-29F8-E86B-AE90838FAE75}"/>
                </a:ext>
              </a:extLst>
            </p:cNvPr>
            <p:cNvGrpSpPr/>
            <p:nvPr/>
          </p:nvGrpSpPr>
          <p:grpSpPr>
            <a:xfrm>
              <a:off x="7532517" y="2881951"/>
              <a:ext cx="3075210" cy="819487"/>
              <a:chOff x="0" y="0"/>
              <a:chExt cx="1345510" cy="288887"/>
            </a:xfrm>
          </p:grpSpPr>
          <p:sp>
            <p:nvSpPr>
              <p:cNvPr id="12" name="Freeform 18">
                <a:extLst>
                  <a:ext uri="{FF2B5EF4-FFF2-40B4-BE49-F238E27FC236}">
                    <a16:creationId xmlns:a16="http://schemas.microsoft.com/office/drawing/2014/main" id="{DABFE294-A7B7-49D3-4C08-D1C8933F4B11}"/>
                  </a:ext>
                </a:extLst>
              </p:cNvPr>
              <p:cNvSpPr/>
              <p:nvPr/>
            </p:nvSpPr>
            <p:spPr>
              <a:xfrm>
                <a:off x="0" y="0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3021" y="0"/>
                    </a:moveTo>
                    <a:lnTo>
                      <a:pt x="1272489" y="0"/>
                    </a:lnTo>
                    <a:cubicBezTo>
                      <a:pt x="1312817" y="0"/>
                      <a:pt x="1345510" y="32693"/>
                      <a:pt x="1345510" y="73021"/>
                    </a:cubicBezTo>
                    <a:lnTo>
                      <a:pt x="1345510" y="215865"/>
                    </a:lnTo>
                    <a:cubicBezTo>
                      <a:pt x="1345510" y="256194"/>
                      <a:pt x="1312817" y="288887"/>
                      <a:pt x="1272489" y="288887"/>
                    </a:cubicBezTo>
                    <a:lnTo>
                      <a:pt x="73021" y="288887"/>
                    </a:lnTo>
                    <a:cubicBezTo>
                      <a:pt x="32693" y="288887"/>
                      <a:pt x="0" y="256194"/>
                      <a:pt x="0" y="215865"/>
                    </a:cubicBezTo>
                    <a:lnTo>
                      <a:pt x="0" y="73021"/>
                    </a:lnTo>
                    <a:cubicBezTo>
                      <a:pt x="0" y="32693"/>
                      <a:pt x="32693" y="0"/>
                      <a:pt x="73021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id="{CA572C68-A774-B898-90DF-7BF3274B22E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4" name="Group 20">
              <a:extLst>
                <a:ext uri="{FF2B5EF4-FFF2-40B4-BE49-F238E27FC236}">
                  <a16:creationId xmlns:a16="http://schemas.microsoft.com/office/drawing/2014/main" id="{5B8DDBB7-61A5-F79C-B0F9-416BFD7FC349}"/>
                </a:ext>
              </a:extLst>
            </p:cNvPr>
            <p:cNvGrpSpPr/>
            <p:nvPr/>
          </p:nvGrpSpPr>
          <p:grpSpPr>
            <a:xfrm>
              <a:off x="7384693" y="2746961"/>
              <a:ext cx="819487" cy="982783"/>
              <a:chOff x="25300" y="28575"/>
              <a:chExt cx="812800" cy="974764"/>
            </a:xfrm>
          </p:grpSpPr>
          <p:sp>
            <p:nvSpPr>
              <p:cNvPr id="15" name="Freeform 21">
                <a:extLst>
                  <a:ext uri="{FF2B5EF4-FFF2-40B4-BE49-F238E27FC236}">
                    <a16:creationId xmlns:a16="http://schemas.microsoft.com/office/drawing/2014/main" id="{C03E797F-EE9E-A752-CF6C-1B96BC59340A}"/>
                  </a:ext>
                </a:extLst>
              </p:cNvPr>
              <p:cNvSpPr/>
              <p:nvPr/>
            </p:nvSpPr>
            <p:spPr>
              <a:xfrm>
                <a:off x="25300" y="190539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6200" cap="sq">
                <a:solidFill>
                  <a:srgbClr val="F6F3E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16" name="TextBox 22">
                <a:extLst>
                  <a:ext uri="{FF2B5EF4-FFF2-40B4-BE49-F238E27FC236}">
                    <a16:creationId xmlns:a16="http://schemas.microsoft.com/office/drawing/2014/main" id="{3BF0D04D-CA9C-F07D-DA58-8F311B4DAC3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  <p:sp>
          <p:nvSpPr>
            <p:cNvPr id="52" name="TextBox 63">
              <a:extLst>
                <a:ext uri="{FF2B5EF4-FFF2-40B4-BE49-F238E27FC236}">
                  <a16:creationId xmlns:a16="http://schemas.microsoft.com/office/drawing/2014/main" id="{92E9D16B-D382-5FE9-2CB6-16ED3FB9CE4A}"/>
                </a:ext>
              </a:extLst>
            </p:cNvPr>
            <p:cNvSpPr txBox="1"/>
            <p:nvPr/>
          </p:nvSpPr>
          <p:spPr>
            <a:xfrm>
              <a:off x="7854727" y="3206486"/>
              <a:ext cx="2814820" cy="478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 err="1">
                  <a:solidFill>
                    <a:srgbClr val="403F3F"/>
                  </a:solidFill>
                  <a:latin typeface="League Spartan"/>
                </a:rPr>
                <a:t>floor</a:t>
              </a:r>
              <a:endParaRPr lang="es-ES" sz="2000" dirty="0">
                <a:solidFill>
                  <a:srgbClr val="403F3F"/>
                </a:solidFill>
                <a:latin typeface="League Spartan"/>
              </a:endParaRPr>
            </a:p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F1456B74-258A-D39A-729D-628EEB787489}"/>
              </a:ext>
            </a:extLst>
          </p:cNvPr>
          <p:cNvGrpSpPr/>
          <p:nvPr/>
        </p:nvGrpSpPr>
        <p:grpSpPr>
          <a:xfrm>
            <a:off x="7491538" y="3541088"/>
            <a:ext cx="3189842" cy="804294"/>
            <a:chOff x="8197177" y="4054781"/>
            <a:chExt cx="3189842" cy="804294"/>
          </a:xfrm>
        </p:grpSpPr>
        <p:grpSp>
          <p:nvGrpSpPr>
            <p:cNvPr id="17" name="Group 23">
              <a:extLst>
                <a:ext uri="{FF2B5EF4-FFF2-40B4-BE49-F238E27FC236}">
                  <a16:creationId xmlns:a16="http://schemas.microsoft.com/office/drawing/2014/main" id="{0356CDA1-B25A-A8E9-23CE-BEF6A6C4EB04}"/>
                </a:ext>
              </a:extLst>
            </p:cNvPr>
            <p:cNvGrpSpPr/>
            <p:nvPr/>
          </p:nvGrpSpPr>
          <p:grpSpPr>
            <a:xfrm>
              <a:off x="8315811" y="4063675"/>
              <a:ext cx="2910498" cy="795400"/>
              <a:chOff x="0" y="0"/>
              <a:chExt cx="1345510" cy="288887"/>
            </a:xfrm>
          </p:grpSpPr>
          <p:sp>
            <p:nvSpPr>
              <p:cNvPr id="18" name="Freeform 24">
                <a:extLst>
                  <a:ext uri="{FF2B5EF4-FFF2-40B4-BE49-F238E27FC236}">
                    <a16:creationId xmlns:a16="http://schemas.microsoft.com/office/drawing/2014/main" id="{C7F0AB0A-6A72-8E71-50D6-CE7818485DFB}"/>
                  </a:ext>
                </a:extLst>
              </p:cNvPr>
              <p:cNvSpPr/>
              <p:nvPr/>
            </p:nvSpPr>
            <p:spPr>
              <a:xfrm>
                <a:off x="0" y="0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5233" y="0"/>
                    </a:moveTo>
                    <a:lnTo>
                      <a:pt x="1270278" y="0"/>
                    </a:lnTo>
                    <a:cubicBezTo>
                      <a:pt x="1311827" y="0"/>
                      <a:pt x="1345510" y="33683"/>
                      <a:pt x="1345510" y="75233"/>
                    </a:cubicBezTo>
                    <a:lnTo>
                      <a:pt x="1345510" y="213654"/>
                    </a:lnTo>
                    <a:cubicBezTo>
                      <a:pt x="1345510" y="255204"/>
                      <a:pt x="1311827" y="288887"/>
                      <a:pt x="1270278" y="288887"/>
                    </a:cubicBezTo>
                    <a:lnTo>
                      <a:pt x="75233" y="288887"/>
                    </a:lnTo>
                    <a:cubicBezTo>
                      <a:pt x="33683" y="288887"/>
                      <a:pt x="0" y="255204"/>
                      <a:pt x="0" y="213654"/>
                    </a:cubicBezTo>
                    <a:lnTo>
                      <a:pt x="0" y="75233"/>
                    </a:lnTo>
                    <a:cubicBezTo>
                      <a:pt x="0" y="33683"/>
                      <a:pt x="33683" y="0"/>
                      <a:pt x="75233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19" name="TextBox 25">
                <a:extLst>
                  <a:ext uri="{FF2B5EF4-FFF2-40B4-BE49-F238E27FC236}">
                    <a16:creationId xmlns:a16="http://schemas.microsoft.com/office/drawing/2014/main" id="{041B125C-001E-7D5C-CE54-DF968606960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0" name="Group 26">
              <a:extLst>
                <a:ext uri="{FF2B5EF4-FFF2-40B4-BE49-F238E27FC236}">
                  <a16:creationId xmlns:a16="http://schemas.microsoft.com/office/drawing/2014/main" id="{4EC3B16D-2CB3-C844-3A96-21047B6C6EBC}"/>
                </a:ext>
              </a:extLst>
            </p:cNvPr>
            <p:cNvGrpSpPr/>
            <p:nvPr/>
          </p:nvGrpSpPr>
          <p:grpSpPr>
            <a:xfrm>
              <a:off x="8197177" y="4054781"/>
              <a:ext cx="795400" cy="795400"/>
              <a:chOff x="0" y="0"/>
              <a:chExt cx="812800" cy="812800"/>
            </a:xfrm>
          </p:grpSpPr>
          <p:sp>
            <p:nvSpPr>
              <p:cNvPr id="21" name="Freeform 27">
                <a:extLst>
                  <a:ext uri="{FF2B5EF4-FFF2-40B4-BE49-F238E27FC236}">
                    <a16:creationId xmlns:a16="http://schemas.microsoft.com/office/drawing/2014/main" id="{DDEF4575-B62B-C89E-F2C8-A232C5252F2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6200" cap="sq">
                <a:solidFill>
                  <a:srgbClr val="F6F3E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22" name="TextBox 28">
                <a:extLst>
                  <a:ext uri="{FF2B5EF4-FFF2-40B4-BE49-F238E27FC236}">
                    <a16:creationId xmlns:a16="http://schemas.microsoft.com/office/drawing/2014/main" id="{636B02FD-2E1B-4EA7-C502-F4EF67BB8996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4" name="TextBox 63">
              <a:extLst>
                <a:ext uri="{FF2B5EF4-FFF2-40B4-BE49-F238E27FC236}">
                  <a16:creationId xmlns:a16="http://schemas.microsoft.com/office/drawing/2014/main" id="{A50F49CF-6562-780B-5B0C-A6BC67B8BB5E}"/>
                </a:ext>
              </a:extLst>
            </p:cNvPr>
            <p:cNvSpPr txBox="1"/>
            <p:nvPr/>
          </p:nvSpPr>
          <p:spPr>
            <a:xfrm>
              <a:off x="8572199" y="4371328"/>
              <a:ext cx="2814820" cy="478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 err="1">
                  <a:solidFill>
                    <a:srgbClr val="403F3F"/>
                  </a:solidFill>
                  <a:latin typeface="League Spartan"/>
                </a:rPr>
                <a:t>has_lift</a:t>
              </a:r>
              <a:endParaRPr lang="es-ES" sz="2000" dirty="0">
                <a:solidFill>
                  <a:srgbClr val="403F3F"/>
                </a:solidFill>
                <a:latin typeface="League Spartan"/>
              </a:endParaRPr>
            </a:p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9AF48AA7-1791-13C7-B62E-FC257E5B75F7}"/>
              </a:ext>
            </a:extLst>
          </p:cNvPr>
          <p:cNvGrpSpPr/>
          <p:nvPr/>
        </p:nvGrpSpPr>
        <p:grpSpPr>
          <a:xfrm>
            <a:off x="7566593" y="6741372"/>
            <a:ext cx="3372075" cy="815073"/>
            <a:chOff x="7982520" y="6936068"/>
            <a:chExt cx="3372075" cy="815073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F3C1E5E4-CF13-0F40-2F3F-A0EDE315DDF0}"/>
                </a:ext>
              </a:extLst>
            </p:cNvPr>
            <p:cNvGrpSpPr/>
            <p:nvPr/>
          </p:nvGrpSpPr>
          <p:grpSpPr>
            <a:xfrm>
              <a:off x="8139184" y="6936068"/>
              <a:ext cx="3087125" cy="815073"/>
              <a:chOff x="0" y="0"/>
              <a:chExt cx="1345510" cy="288887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7B259964-5CB5-7505-721A-F195322C1D63}"/>
                  </a:ext>
                </a:extLst>
              </p:cNvPr>
              <p:cNvSpPr/>
              <p:nvPr/>
            </p:nvSpPr>
            <p:spPr>
              <a:xfrm>
                <a:off x="0" y="0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3417" y="0"/>
                    </a:moveTo>
                    <a:lnTo>
                      <a:pt x="1272093" y="0"/>
                    </a:lnTo>
                    <a:cubicBezTo>
                      <a:pt x="1291565" y="0"/>
                      <a:pt x="1310239" y="7735"/>
                      <a:pt x="1324007" y="21503"/>
                    </a:cubicBezTo>
                    <a:cubicBezTo>
                      <a:pt x="1337775" y="35272"/>
                      <a:pt x="1345510" y="53945"/>
                      <a:pt x="1345510" y="73417"/>
                    </a:cubicBezTo>
                    <a:lnTo>
                      <a:pt x="1345510" y="215470"/>
                    </a:lnTo>
                    <a:cubicBezTo>
                      <a:pt x="1345510" y="234941"/>
                      <a:pt x="1337775" y="253615"/>
                      <a:pt x="1324007" y="267383"/>
                    </a:cubicBezTo>
                    <a:cubicBezTo>
                      <a:pt x="1310239" y="281152"/>
                      <a:pt x="1291565" y="288887"/>
                      <a:pt x="1272093" y="288887"/>
                    </a:cubicBezTo>
                    <a:lnTo>
                      <a:pt x="73417" y="288887"/>
                    </a:lnTo>
                    <a:cubicBezTo>
                      <a:pt x="53945" y="288887"/>
                      <a:pt x="35272" y="281152"/>
                      <a:pt x="21503" y="267383"/>
                    </a:cubicBezTo>
                    <a:cubicBezTo>
                      <a:pt x="7735" y="253615"/>
                      <a:pt x="0" y="234941"/>
                      <a:pt x="0" y="215470"/>
                    </a:cubicBezTo>
                    <a:lnTo>
                      <a:pt x="0" y="73417"/>
                    </a:lnTo>
                    <a:cubicBezTo>
                      <a:pt x="0" y="53945"/>
                      <a:pt x="7735" y="35272"/>
                      <a:pt x="21503" y="21503"/>
                    </a:cubicBezTo>
                    <a:cubicBezTo>
                      <a:pt x="35272" y="7735"/>
                      <a:pt x="53945" y="0"/>
                      <a:pt x="7341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5405938C-81D2-EE35-1CD9-B7304829006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9" name="Group 35">
              <a:extLst>
                <a:ext uri="{FF2B5EF4-FFF2-40B4-BE49-F238E27FC236}">
                  <a16:creationId xmlns:a16="http://schemas.microsoft.com/office/drawing/2014/main" id="{76055CEF-2D67-B65A-3ADB-F9C1FB1AEDBD}"/>
                </a:ext>
              </a:extLst>
            </p:cNvPr>
            <p:cNvGrpSpPr/>
            <p:nvPr/>
          </p:nvGrpSpPr>
          <p:grpSpPr>
            <a:xfrm>
              <a:off x="7982520" y="6936068"/>
              <a:ext cx="815073" cy="815073"/>
              <a:chOff x="0" y="0"/>
              <a:chExt cx="812800" cy="812800"/>
            </a:xfrm>
          </p:grpSpPr>
          <p:sp>
            <p:nvSpPr>
              <p:cNvPr id="30" name="Freeform 36">
                <a:extLst>
                  <a:ext uri="{FF2B5EF4-FFF2-40B4-BE49-F238E27FC236}">
                    <a16:creationId xmlns:a16="http://schemas.microsoft.com/office/drawing/2014/main" id="{95B31302-3305-CBBA-31EE-B56D2125CC2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76200" cap="sq">
                <a:solidFill>
                  <a:srgbClr val="F6F3E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31" name="TextBox 37">
                <a:extLst>
                  <a:ext uri="{FF2B5EF4-FFF2-40B4-BE49-F238E27FC236}">
                    <a16:creationId xmlns:a16="http://schemas.microsoft.com/office/drawing/2014/main" id="{20EF82C0-6974-CBD6-2002-9A5577B4537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5" name="TextBox 63">
              <a:extLst>
                <a:ext uri="{FF2B5EF4-FFF2-40B4-BE49-F238E27FC236}">
                  <a16:creationId xmlns:a16="http://schemas.microsoft.com/office/drawing/2014/main" id="{D41CC43F-608A-C299-ABB2-3BA9498CB703}"/>
                </a:ext>
              </a:extLst>
            </p:cNvPr>
            <p:cNvSpPr txBox="1"/>
            <p:nvPr/>
          </p:nvSpPr>
          <p:spPr>
            <a:xfrm>
              <a:off x="8539775" y="7218422"/>
              <a:ext cx="2814820" cy="250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 err="1">
                  <a:solidFill>
                    <a:srgbClr val="403F3F"/>
                  </a:solidFill>
                  <a:latin typeface="League Spartan"/>
                </a:rPr>
                <a:t>built_year</a:t>
              </a: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592A0A58-B207-F265-ACF9-30236A6B1170}"/>
              </a:ext>
            </a:extLst>
          </p:cNvPr>
          <p:cNvGrpSpPr/>
          <p:nvPr/>
        </p:nvGrpSpPr>
        <p:grpSpPr>
          <a:xfrm>
            <a:off x="7150166" y="8314428"/>
            <a:ext cx="3987668" cy="815073"/>
            <a:chOff x="7456673" y="8233180"/>
            <a:chExt cx="3987668" cy="815073"/>
          </a:xfrm>
        </p:grpSpPr>
        <p:grpSp>
          <p:nvGrpSpPr>
            <p:cNvPr id="56" name="Group 5">
              <a:extLst>
                <a:ext uri="{FF2B5EF4-FFF2-40B4-BE49-F238E27FC236}">
                  <a16:creationId xmlns:a16="http://schemas.microsoft.com/office/drawing/2014/main" id="{DF073C00-2FDD-65A0-5F93-C10BD47116E6}"/>
                </a:ext>
              </a:extLst>
            </p:cNvPr>
            <p:cNvGrpSpPr/>
            <p:nvPr/>
          </p:nvGrpSpPr>
          <p:grpSpPr>
            <a:xfrm>
              <a:off x="7587900" y="8233180"/>
              <a:ext cx="3856441" cy="815073"/>
              <a:chOff x="0" y="0"/>
              <a:chExt cx="1345510" cy="288887"/>
            </a:xfrm>
          </p:grpSpPr>
          <p:sp>
            <p:nvSpPr>
              <p:cNvPr id="57" name="Freeform 6">
                <a:extLst>
                  <a:ext uri="{FF2B5EF4-FFF2-40B4-BE49-F238E27FC236}">
                    <a16:creationId xmlns:a16="http://schemas.microsoft.com/office/drawing/2014/main" id="{5853F837-F843-CFE7-C198-6D7D55C1D6C6}"/>
                  </a:ext>
                </a:extLst>
              </p:cNvPr>
              <p:cNvSpPr/>
              <p:nvPr/>
            </p:nvSpPr>
            <p:spPr>
              <a:xfrm>
                <a:off x="0" y="0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3417" y="0"/>
                    </a:moveTo>
                    <a:lnTo>
                      <a:pt x="1272093" y="0"/>
                    </a:lnTo>
                    <a:cubicBezTo>
                      <a:pt x="1291565" y="0"/>
                      <a:pt x="1310239" y="7735"/>
                      <a:pt x="1324007" y="21503"/>
                    </a:cubicBezTo>
                    <a:cubicBezTo>
                      <a:pt x="1337775" y="35272"/>
                      <a:pt x="1345510" y="53945"/>
                      <a:pt x="1345510" y="73417"/>
                    </a:cubicBezTo>
                    <a:lnTo>
                      <a:pt x="1345510" y="215470"/>
                    </a:lnTo>
                    <a:cubicBezTo>
                      <a:pt x="1345510" y="234941"/>
                      <a:pt x="1337775" y="253615"/>
                      <a:pt x="1324007" y="267383"/>
                    </a:cubicBezTo>
                    <a:cubicBezTo>
                      <a:pt x="1310239" y="281152"/>
                      <a:pt x="1291565" y="288887"/>
                      <a:pt x="1272093" y="288887"/>
                    </a:cubicBezTo>
                    <a:lnTo>
                      <a:pt x="73417" y="288887"/>
                    </a:lnTo>
                    <a:cubicBezTo>
                      <a:pt x="53945" y="288887"/>
                      <a:pt x="35272" y="281152"/>
                      <a:pt x="21503" y="267383"/>
                    </a:cubicBezTo>
                    <a:cubicBezTo>
                      <a:pt x="7735" y="253615"/>
                      <a:pt x="0" y="234941"/>
                      <a:pt x="0" y="215470"/>
                    </a:cubicBezTo>
                    <a:lnTo>
                      <a:pt x="0" y="73417"/>
                    </a:lnTo>
                    <a:cubicBezTo>
                      <a:pt x="0" y="53945"/>
                      <a:pt x="7735" y="35272"/>
                      <a:pt x="21503" y="21503"/>
                    </a:cubicBezTo>
                    <a:cubicBezTo>
                      <a:pt x="35272" y="7735"/>
                      <a:pt x="53945" y="0"/>
                      <a:pt x="73417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58" name="TextBox 7">
                <a:extLst>
                  <a:ext uri="{FF2B5EF4-FFF2-40B4-BE49-F238E27FC236}">
                    <a16:creationId xmlns:a16="http://schemas.microsoft.com/office/drawing/2014/main" id="{58493018-8EA9-E573-193A-B716DBA6B2B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59" name="Group 35">
              <a:extLst>
                <a:ext uri="{FF2B5EF4-FFF2-40B4-BE49-F238E27FC236}">
                  <a16:creationId xmlns:a16="http://schemas.microsoft.com/office/drawing/2014/main" id="{F4014624-CA6C-7CAC-4384-7044A603386E}"/>
                </a:ext>
              </a:extLst>
            </p:cNvPr>
            <p:cNvGrpSpPr/>
            <p:nvPr/>
          </p:nvGrpSpPr>
          <p:grpSpPr>
            <a:xfrm>
              <a:off x="7456673" y="8233180"/>
              <a:ext cx="815073" cy="815073"/>
              <a:chOff x="0" y="0"/>
              <a:chExt cx="812800" cy="812800"/>
            </a:xfrm>
          </p:grpSpPr>
          <p:sp>
            <p:nvSpPr>
              <p:cNvPr id="60" name="Freeform 36">
                <a:extLst>
                  <a:ext uri="{FF2B5EF4-FFF2-40B4-BE49-F238E27FC236}">
                    <a16:creationId xmlns:a16="http://schemas.microsoft.com/office/drawing/2014/main" id="{29CBA7FF-59A1-9CC2-7323-16F88DEA0B2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76200" cap="sq">
                <a:solidFill>
                  <a:srgbClr val="F6F3E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61" name="TextBox 37">
                <a:extLst>
                  <a:ext uri="{FF2B5EF4-FFF2-40B4-BE49-F238E27FC236}">
                    <a16:creationId xmlns:a16="http://schemas.microsoft.com/office/drawing/2014/main" id="{72B9F63C-253E-61F2-F0F9-69F6C95731D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2" name="TextBox 63">
              <a:extLst>
                <a:ext uri="{FF2B5EF4-FFF2-40B4-BE49-F238E27FC236}">
                  <a16:creationId xmlns:a16="http://schemas.microsoft.com/office/drawing/2014/main" id="{6DF419CF-599B-3569-B76A-0E265A2DF9F1}"/>
                </a:ext>
              </a:extLst>
            </p:cNvPr>
            <p:cNvSpPr txBox="1"/>
            <p:nvPr/>
          </p:nvSpPr>
          <p:spPr>
            <a:xfrm>
              <a:off x="8412003" y="8515682"/>
              <a:ext cx="2814820" cy="250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 err="1">
                  <a:solidFill>
                    <a:srgbClr val="403F3F"/>
                  </a:solidFill>
                  <a:latin typeface="League Spartan"/>
                </a:rPr>
                <a:t>is_new_development</a:t>
              </a: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grpSp>
        <p:nvGrpSpPr>
          <p:cNvPr id="63" name="Group 5">
            <a:extLst>
              <a:ext uri="{FF2B5EF4-FFF2-40B4-BE49-F238E27FC236}">
                <a16:creationId xmlns:a16="http://schemas.microsoft.com/office/drawing/2014/main" id="{08D5977B-55F8-8FAA-BE10-7CC38AFDA5A0}"/>
              </a:ext>
            </a:extLst>
          </p:cNvPr>
          <p:cNvGrpSpPr/>
          <p:nvPr/>
        </p:nvGrpSpPr>
        <p:grpSpPr>
          <a:xfrm>
            <a:off x="7460863" y="4682369"/>
            <a:ext cx="5884904" cy="1224350"/>
            <a:chOff x="-8276" y="-47625"/>
            <a:chExt cx="1353786" cy="336512"/>
          </a:xfrm>
        </p:grpSpPr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EE5A644C-D602-BEC6-23B1-D282998A1070}"/>
                </a:ext>
              </a:extLst>
            </p:cNvPr>
            <p:cNvSpPr/>
            <p:nvPr/>
          </p:nvSpPr>
          <p:spPr>
            <a:xfrm>
              <a:off x="-8276" y="0"/>
              <a:ext cx="1345510" cy="288887"/>
            </a:xfrm>
            <a:custGeom>
              <a:avLst/>
              <a:gdLst/>
              <a:ahLst/>
              <a:cxnLst/>
              <a:rect l="l" t="t" r="r" b="b"/>
              <a:pathLst>
                <a:path w="1345510" h="288887">
                  <a:moveTo>
                    <a:pt x="73417" y="0"/>
                  </a:moveTo>
                  <a:lnTo>
                    <a:pt x="1272093" y="0"/>
                  </a:lnTo>
                  <a:cubicBezTo>
                    <a:pt x="1291565" y="0"/>
                    <a:pt x="1310239" y="7735"/>
                    <a:pt x="1324007" y="21503"/>
                  </a:cubicBezTo>
                  <a:cubicBezTo>
                    <a:pt x="1337775" y="35272"/>
                    <a:pt x="1345510" y="53945"/>
                    <a:pt x="1345510" y="73417"/>
                  </a:cubicBezTo>
                  <a:lnTo>
                    <a:pt x="1345510" y="215470"/>
                  </a:lnTo>
                  <a:cubicBezTo>
                    <a:pt x="1345510" y="234941"/>
                    <a:pt x="1337775" y="253615"/>
                    <a:pt x="1324007" y="267383"/>
                  </a:cubicBezTo>
                  <a:cubicBezTo>
                    <a:pt x="1310239" y="281152"/>
                    <a:pt x="1291565" y="288887"/>
                    <a:pt x="1272093" y="288887"/>
                  </a:cubicBezTo>
                  <a:lnTo>
                    <a:pt x="73417" y="288887"/>
                  </a:lnTo>
                  <a:cubicBezTo>
                    <a:pt x="53945" y="288887"/>
                    <a:pt x="35272" y="281152"/>
                    <a:pt x="21503" y="267383"/>
                  </a:cubicBezTo>
                  <a:cubicBezTo>
                    <a:pt x="7735" y="253615"/>
                    <a:pt x="0" y="234941"/>
                    <a:pt x="0" y="215470"/>
                  </a:cubicBezTo>
                  <a:lnTo>
                    <a:pt x="0" y="73417"/>
                  </a:lnTo>
                  <a:cubicBezTo>
                    <a:pt x="0" y="53945"/>
                    <a:pt x="7735" y="35272"/>
                    <a:pt x="21503" y="21503"/>
                  </a:cubicBezTo>
                  <a:cubicBezTo>
                    <a:pt x="35272" y="7735"/>
                    <a:pt x="53945" y="0"/>
                    <a:pt x="73417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65" name="TextBox 7">
              <a:extLst>
                <a:ext uri="{FF2B5EF4-FFF2-40B4-BE49-F238E27FC236}">
                  <a16:creationId xmlns:a16="http://schemas.microsoft.com/office/drawing/2014/main" id="{15119BB0-C71D-CE28-ECCE-7D053D430837}"/>
                </a:ext>
              </a:extLst>
            </p:cNvPr>
            <p:cNvSpPr txBox="1"/>
            <p:nvPr/>
          </p:nvSpPr>
          <p:spPr>
            <a:xfrm>
              <a:off x="0" y="-47625"/>
              <a:ext cx="1345510" cy="336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6" name="Group 35">
            <a:extLst>
              <a:ext uri="{FF2B5EF4-FFF2-40B4-BE49-F238E27FC236}">
                <a16:creationId xmlns:a16="http://schemas.microsoft.com/office/drawing/2014/main" id="{DF32EED0-17BC-BA51-DB8C-8CF044435C42}"/>
              </a:ext>
            </a:extLst>
          </p:cNvPr>
          <p:cNvGrpSpPr/>
          <p:nvPr/>
        </p:nvGrpSpPr>
        <p:grpSpPr>
          <a:xfrm>
            <a:off x="7088668" y="4887708"/>
            <a:ext cx="1057685" cy="1019011"/>
            <a:chOff x="0" y="0"/>
            <a:chExt cx="812800" cy="812800"/>
          </a:xfrm>
        </p:grpSpPr>
        <p:sp>
          <p:nvSpPr>
            <p:cNvPr id="67" name="Freeform 36">
              <a:extLst>
                <a:ext uri="{FF2B5EF4-FFF2-40B4-BE49-F238E27FC236}">
                  <a16:creationId xmlns:a16="http://schemas.microsoft.com/office/drawing/2014/main" id="{AF923A54-FEE6-A240-C3DA-81A61C9FAA9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6200" cap="sq">
              <a:solidFill>
                <a:srgbClr val="F6F3EE"/>
              </a:solidFill>
              <a:prstDash val="solid"/>
              <a:miter/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68" name="TextBox 37">
              <a:extLst>
                <a:ext uri="{FF2B5EF4-FFF2-40B4-BE49-F238E27FC236}">
                  <a16:creationId xmlns:a16="http://schemas.microsoft.com/office/drawing/2014/main" id="{B07F3AEF-E761-EA16-3615-37A666F7794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9" name="TextBox 63">
            <a:extLst>
              <a:ext uri="{FF2B5EF4-FFF2-40B4-BE49-F238E27FC236}">
                <a16:creationId xmlns:a16="http://schemas.microsoft.com/office/drawing/2014/main" id="{AB589BED-8F77-DF42-ACEA-E4BFD3DACC1F}"/>
              </a:ext>
            </a:extLst>
          </p:cNvPr>
          <p:cNvSpPr txBox="1"/>
          <p:nvPr/>
        </p:nvSpPr>
        <p:spPr>
          <a:xfrm>
            <a:off x="8049660" y="5078247"/>
            <a:ext cx="5217708" cy="711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78"/>
              </a:lnSpc>
              <a:spcBef>
                <a:spcPct val="0"/>
              </a:spcBef>
            </a:pPr>
            <a:r>
              <a:rPr lang="en-US" dirty="0" err="1">
                <a:solidFill>
                  <a:srgbClr val="403F3F"/>
                </a:solidFill>
                <a:latin typeface="League Spartan"/>
              </a:rPr>
              <a:t>has_pool</a:t>
            </a:r>
            <a:r>
              <a:rPr lang="en-US" dirty="0">
                <a:solidFill>
                  <a:srgbClr val="403F3F"/>
                </a:solidFill>
                <a:latin typeface="League Spartan"/>
              </a:rPr>
              <a:t>, </a:t>
            </a:r>
            <a:r>
              <a:rPr lang="en-US" dirty="0" err="1">
                <a:solidFill>
                  <a:srgbClr val="403F3F"/>
                </a:solidFill>
                <a:latin typeface="League Spartan"/>
              </a:rPr>
              <a:t>has_terrace</a:t>
            </a:r>
            <a:r>
              <a:rPr lang="en-US" dirty="0">
                <a:solidFill>
                  <a:srgbClr val="403F3F"/>
                </a:solidFill>
                <a:latin typeface="League Spartan"/>
              </a:rPr>
              <a:t>, </a:t>
            </a:r>
            <a:r>
              <a:rPr lang="en-US" dirty="0" err="1">
                <a:solidFill>
                  <a:srgbClr val="403F3F"/>
                </a:solidFill>
                <a:latin typeface="League Spartan"/>
              </a:rPr>
              <a:t>has_balcony</a:t>
            </a:r>
            <a:r>
              <a:rPr lang="en-US" dirty="0">
                <a:solidFill>
                  <a:srgbClr val="403F3F"/>
                </a:solidFill>
                <a:latin typeface="League Spartan"/>
              </a:rPr>
              <a:t>', </a:t>
            </a:r>
            <a:r>
              <a:rPr lang="en-US" dirty="0" err="1">
                <a:solidFill>
                  <a:srgbClr val="403F3F"/>
                </a:solidFill>
                <a:latin typeface="League Spartan"/>
              </a:rPr>
              <a:t>has_storage_room</a:t>
            </a:r>
            <a:r>
              <a:rPr lang="en-US" dirty="0">
                <a:solidFill>
                  <a:srgbClr val="403F3F"/>
                </a:solidFill>
                <a:latin typeface="League Spartan"/>
              </a:rPr>
              <a:t>, </a:t>
            </a:r>
            <a:r>
              <a:rPr lang="en-US" dirty="0" err="1">
                <a:solidFill>
                  <a:srgbClr val="403F3F"/>
                </a:solidFill>
                <a:latin typeface="League Spartan"/>
              </a:rPr>
              <a:t>is_accessible</a:t>
            </a:r>
            <a:r>
              <a:rPr lang="en-US" dirty="0">
                <a:solidFill>
                  <a:srgbClr val="403F3F"/>
                </a:solidFill>
                <a:latin typeface="League Spartan"/>
              </a:rPr>
              <a:t>, </a:t>
            </a:r>
            <a:r>
              <a:rPr lang="en-US" dirty="0" err="1">
                <a:solidFill>
                  <a:srgbClr val="403F3F"/>
                </a:solidFill>
                <a:latin typeface="League Spartan"/>
              </a:rPr>
              <a:t>has_green_zones</a:t>
            </a:r>
            <a:r>
              <a:rPr lang="en-US" dirty="0">
                <a:solidFill>
                  <a:srgbClr val="403F3F"/>
                </a:solidFill>
                <a:latin typeface="League Spartan"/>
              </a:rPr>
              <a:t>, </a:t>
            </a:r>
            <a:r>
              <a:rPr lang="en-US" dirty="0" err="1">
                <a:solidFill>
                  <a:srgbClr val="403F3F"/>
                </a:solidFill>
                <a:latin typeface="League Spartan"/>
              </a:rPr>
              <a:t>has_ac</a:t>
            </a:r>
            <a:endParaRPr lang="en-US" dirty="0">
              <a:solidFill>
                <a:srgbClr val="403F3F"/>
              </a:solidFill>
              <a:latin typeface="League Spartan"/>
            </a:endParaRPr>
          </a:p>
        </p:txBody>
      </p:sp>
      <p:pic>
        <p:nvPicPr>
          <p:cNvPr id="81" name="Gráfico 80" descr="Flecha lineal: curva con sentido de las agujas del reloj con relleno sólido">
            <a:extLst>
              <a:ext uri="{FF2B5EF4-FFF2-40B4-BE49-F238E27FC236}">
                <a16:creationId xmlns:a16="http://schemas.microsoft.com/office/drawing/2014/main" id="{6A9FD26B-B030-7F84-CB73-6F149AE62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664080">
            <a:off x="4954169" y="2948314"/>
            <a:ext cx="2262134" cy="2262134"/>
          </a:xfrm>
          <a:prstGeom prst="rect">
            <a:avLst/>
          </a:prstGeom>
        </p:spPr>
      </p:pic>
      <p:pic>
        <p:nvPicPr>
          <p:cNvPr id="83" name="Gráfico 82" descr="Flecha lineal: curva en sentido contrario de las agujas del reloj con relleno sólido">
            <a:extLst>
              <a:ext uri="{FF2B5EF4-FFF2-40B4-BE49-F238E27FC236}">
                <a16:creationId xmlns:a16="http://schemas.microsoft.com/office/drawing/2014/main" id="{BBE04944-CABE-BD85-A1DB-52F5109EF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661357">
            <a:off x="4822267" y="5772460"/>
            <a:ext cx="2160000" cy="2160000"/>
          </a:xfrm>
          <a:prstGeom prst="rect">
            <a:avLst/>
          </a:prstGeom>
        </p:spPr>
      </p:pic>
      <p:pic>
        <p:nvPicPr>
          <p:cNvPr id="85" name="Gráfico 84" descr="Flecha lineal: curva en sentido contrario de las agujas del reloj con relleno sólido">
            <a:extLst>
              <a:ext uri="{FF2B5EF4-FFF2-40B4-BE49-F238E27FC236}">
                <a16:creationId xmlns:a16="http://schemas.microsoft.com/office/drawing/2014/main" id="{4D23ABB5-822D-BB95-78E6-ED605FD0FC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929464">
            <a:off x="4419818" y="7150548"/>
            <a:ext cx="2224021" cy="2224021"/>
          </a:xfrm>
          <a:prstGeom prst="rect">
            <a:avLst/>
          </a:prstGeom>
        </p:spPr>
      </p:pic>
      <p:pic>
        <p:nvPicPr>
          <p:cNvPr id="86" name="Gráfico 85" descr="Flecha lineal: curva con sentido de las agujas del reloj con relleno sólido">
            <a:extLst>
              <a:ext uri="{FF2B5EF4-FFF2-40B4-BE49-F238E27FC236}">
                <a16:creationId xmlns:a16="http://schemas.microsoft.com/office/drawing/2014/main" id="{D070B59A-8E7A-77E4-C116-3CD0F0967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664080">
            <a:off x="4657582" y="1775834"/>
            <a:ext cx="1953199" cy="1953199"/>
          </a:xfrm>
          <a:prstGeom prst="rect">
            <a:avLst/>
          </a:prstGeom>
        </p:spPr>
      </p:pic>
      <p:pic>
        <p:nvPicPr>
          <p:cNvPr id="87" name="Gráfico 86" descr="Flecha lineal: curva con sentido de las agujas del reloj con relleno sólido">
            <a:extLst>
              <a:ext uri="{FF2B5EF4-FFF2-40B4-BE49-F238E27FC236}">
                <a16:creationId xmlns:a16="http://schemas.microsoft.com/office/drawing/2014/main" id="{B9B3354F-D3FF-4AAC-3B97-B17FBF3634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664080">
            <a:off x="3839665" y="475961"/>
            <a:ext cx="2123834" cy="2123834"/>
          </a:xfrm>
          <a:prstGeom prst="rect">
            <a:avLst/>
          </a:prstGeom>
        </p:spPr>
      </p:pic>
      <p:sp>
        <p:nvSpPr>
          <p:cNvPr id="88" name="Freeform 2">
            <a:extLst>
              <a:ext uri="{FF2B5EF4-FFF2-40B4-BE49-F238E27FC236}">
                <a16:creationId xmlns:a16="http://schemas.microsoft.com/office/drawing/2014/main" id="{78F736E8-9584-8DE2-064A-08946DE2F886}"/>
              </a:ext>
            </a:extLst>
          </p:cNvPr>
          <p:cNvSpPr/>
          <p:nvPr/>
        </p:nvSpPr>
        <p:spPr>
          <a:xfrm>
            <a:off x="9513702" y="3608697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2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grpSp>
        <p:nvGrpSpPr>
          <p:cNvPr id="89" name="Group 6">
            <a:extLst>
              <a:ext uri="{FF2B5EF4-FFF2-40B4-BE49-F238E27FC236}">
                <a16:creationId xmlns:a16="http://schemas.microsoft.com/office/drawing/2014/main" id="{3DA9888D-80C9-35F8-1D22-76090A6EA620}"/>
              </a:ext>
            </a:extLst>
          </p:cNvPr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02581396-5467-A028-61B5-B90E36A80CA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F05A8920-A9B6-3F58-1BD2-ADCA11C0D41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2" name="Group 9">
            <a:extLst>
              <a:ext uri="{FF2B5EF4-FFF2-40B4-BE49-F238E27FC236}">
                <a16:creationId xmlns:a16="http://schemas.microsoft.com/office/drawing/2014/main" id="{9AFFF05D-51F7-FE2B-9550-3BF5BFC28F64}"/>
              </a:ext>
            </a:extLst>
          </p:cNvPr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55A242B0-941C-EC17-EE79-98064ADF470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94" name="TextBox 11">
              <a:extLst>
                <a:ext uri="{FF2B5EF4-FFF2-40B4-BE49-F238E27FC236}">
                  <a16:creationId xmlns:a16="http://schemas.microsoft.com/office/drawing/2014/main" id="{DE49ECBA-F8D8-4FAC-D25E-5A169DC7C7B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5" name="Group 12">
            <a:extLst>
              <a:ext uri="{FF2B5EF4-FFF2-40B4-BE49-F238E27FC236}">
                <a16:creationId xmlns:a16="http://schemas.microsoft.com/office/drawing/2014/main" id="{476B14CB-F5E9-B91B-DE01-CFA4063C541D}"/>
              </a:ext>
            </a:extLst>
          </p:cNvPr>
          <p:cNvGrpSpPr/>
          <p:nvPr/>
        </p:nvGrpSpPr>
        <p:grpSpPr>
          <a:xfrm>
            <a:off x="1029437" y="7457367"/>
            <a:ext cx="2088165" cy="2088165"/>
            <a:chOff x="0" y="0"/>
            <a:chExt cx="812800" cy="812800"/>
          </a:xfrm>
        </p:grpSpPr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id="{E2C31013-E7CA-3D1F-FBF2-F7F7FC38713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97" name="TextBox 14">
              <a:extLst>
                <a:ext uri="{FF2B5EF4-FFF2-40B4-BE49-F238E27FC236}">
                  <a16:creationId xmlns:a16="http://schemas.microsoft.com/office/drawing/2014/main" id="{5E0222FD-3536-66C7-5596-EEBB222078E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04" name="Gráfico 103" descr="Flecha lineal: curva en sentido contrario de las agujas del reloj con relleno sólido">
            <a:extLst>
              <a:ext uri="{FF2B5EF4-FFF2-40B4-BE49-F238E27FC236}">
                <a16:creationId xmlns:a16="http://schemas.microsoft.com/office/drawing/2014/main" id="{16BFE7B1-B10A-B789-0E9D-369652FCB9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7039482">
            <a:off x="4851344" y="4369339"/>
            <a:ext cx="2160000" cy="1995394"/>
          </a:xfrm>
          <a:prstGeom prst="rect">
            <a:avLst/>
          </a:prstGeom>
        </p:spPr>
      </p:pic>
      <p:pic>
        <p:nvPicPr>
          <p:cNvPr id="23" name="Gráfico 86" descr="Flecha lineal: curva con sentido de las agujas del reloj con relleno sólido">
            <a:extLst>
              <a:ext uri="{FF2B5EF4-FFF2-40B4-BE49-F238E27FC236}">
                <a16:creationId xmlns:a16="http://schemas.microsoft.com/office/drawing/2014/main" id="{6D28D7B8-6E9E-55F4-34DF-5AADA12235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6860156">
            <a:off x="10663121" y="85174"/>
            <a:ext cx="1746438" cy="1746438"/>
          </a:xfrm>
          <a:prstGeom prst="rect">
            <a:avLst/>
          </a:prstGeom>
        </p:spPr>
      </p:pic>
      <p:grpSp>
        <p:nvGrpSpPr>
          <p:cNvPr id="129" name="Grupo 128">
            <a:extLst>
              <a:ext uri="{FF2B5EF4-FFF2-40B4-BE49-F238E27FC236}">
                <a16:creationId xmlns:a16="http://schemas.microsoft.com/office/drawing/2014/main" id="{1362D29E-DEC3-BDF1-ACC4-EB2F6EAA3A39}"/>
              </a:ext>
            </a:extLst>
          </p:cNvPr>
          <p:cNvGrpSpPr/>
          <p:nvPr/>
        </p:nvGrpSpPr>
        <p:grpSpPr>
          <a:xfrm>
            <a:off x="12924085" y="632375"/>
            <a:ext cx="3910766" cy="1062976"/>
            <a:chOff x="13112685" y="808092"/>
            <a:chExt cx="3910766" cy="1062976"/>
          </a:xfrm>
        </p:grpSpPr>
        <p:grpSp>
          <p:nvGrpSpPr>
            <p:cNvPr id="25" name="Group 2">
              <a:extLst>
                <a:ext uri="{FF2B5EF4-FFF2-40B4-BE49-F238E27FC236}">
                  <a16:creationId xmlns:a16="http://schemas.microsoft.com/office/drawing/2014/main" id="{606C7DD3-8109-7D2A-400B-3FC7FA663DD6}"/>
                </a:ext>
              </a:extLst>
            </p:cNvPr>
            <p:cNvGrpSpPr/>
            <p:nvPr/>
          </p:nvGrpSpPr>
          <p:grpSpPr>
            <a:xfrm>
              <a:off x="13235684" y="808092"/>
              <a:ext cx="3787767" cy="947319"/>
              <a:chOff x="0" y="-47625"/>
              <a:chExt cx="1345510" cy="336512"/>
            </a:xfrm>
          </p:grpSpPr>
          <p:sp>
            <p:nvSpPr>
              <p:cNvPr id="26" name="Freeform 3">
                <a:extLst>
                  <a:ext uri="{FF2B5EF4-FFF2-40B4-BE49-F238E27FC236}">
                    <a16:creationId xmlns:a16="http://schemas.microsoft.com/office/drawing/2014/main" id="{04606E96-0A07-DB3D-14B1-A56FCFF21E07}"/>
                  </a:ext>
                </a:extLst>
              </p:cNvPr>
              <p:cNvSpPr/>
              <p:nvPr/>
            </p:nvSpPr>
            <p:spPr>
              <a:xfrm>
                <a:off x="0" y="0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3581" y="0"/>
                    </a:moveTo>
                    <a:lnTo>
                      <a:pt x="1271929" y="0"/>
                    </a:lnTo>
                    <a:cubicBezTo>
                      <a:pt x="1291444" y="0"/>
                      <a:pt x="1310160" y="7752"/>
                      <a:pt x="1323959" y="21551"/>
                    </a:cubicBezTo>
                    <a:cubicBezTo>
                      <a:pt x="1337758" y="35351"/>
                      <a:pt x="1345510" y="54066"/>
                      <a:pt x="1345510" y="73581"/>
                    </a:cubicBezTo>
                    <a:lnTo>
                      <a:pt x="1345510" y="215305"/>
                    </a:lnTo>
                    <a:cubicBezTo>
                      <a:pt x="1345510" y="234820"/>
                      <a:pt x="1337758" y="253536"/>
                      <a:pt x="1323959" y="267335"/>
                    </a:cubicBezTo>
                    <a:cubicBezTo>
                      <a:pt x="1310160" y="281134"/>
                      <a:pt x="1291444" y="288887"/>
                      <a:pt x="1271929" y="288887"/>
                    </a:cubicBezTo>
                    <a:lnTo>
                      <a:pt x="73581" y="288887"/>
                    </a:lnTo>
                    <a:cubicBezTo>
                      <a:pt x="54066" y="288887"/>
                      <a:pt x="35351" y="281134"/>
                      <a:pt x="21551" y="267335"/>
                    </a:cubicBezTo>
                    <a:cubicBezTo>
                      <a:pt x="7752" y="253536"/>
                      <a:pt x="0" y="234820"/>
                      <a:pt x="0" y="215305"/>
                    </a:cubicBezTo>
                    <a:lnTo>
                      <a:pt x="0" y="73581"/>
                    </a:lnTo>
                    <a:cubicBezTo>
                      <a:pt x="0" y="54066"/>
                      <a:pt x="7752" y="35351"/>
                      <a:pt x="21551" y="21551"/>
                    </a:cubicBezTo>
                    <a:cubicBezTo>
                      <a:pt x="35351" y="7752"/>
                      <a:pt x="54066" y="0"/>
                      <a:pt x="73581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27" name="TextBox 4">
                <a:extLst>
                  <a:ext uri="{FF2B5EF4-FFF2-40B4-BE49-F238E27FC236}">
                    <a16:creationId xmlns:a16="http://schemas.microsoft.com/office/drawing/2014/main" id="{6754E707-0ECE-AAF2-F3FD-8C117D8323D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8" name="Group 14">
              <a:extLst>
                <a:ext uri="{FF2B5EF4-FFF2-40B4-BE49-F238E27FC236}">
                  <a16:creationId xmlns:a16="http://schemas.microsoft.com/office/drawing/2014/main" id="{A782D0EB-3CEA-A02D-C6B1-41057445BBAD}"/>
                </a:ext>
              </a:extLst>
            </p:cNvPr>
            <p:cNvGrpSpPr/>
            <p:nvPr/>
          </p:nvGrpSpPr>
          <p:grpSpPr>
            <a:xfrm>
              <a:off x="13112685" y="948138"/>
              <a:ext cx="813249" cy="813249"/>
              <a:chOff x="0" y="0"/>
              <a:chExt cx="812800" cy="812800"/>
            </a:xfrm>
          </p:grpSpPr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1A7D7E4C-A729-BCAC-D7C1-2B0AB1DB952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76200" cap="sq">
                <a:solidFill>
                  <a:srgbClr val="F6F3E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33" name="TextBox 16">
                <a:extLst>
                  <a:ext uri="{FF2B5EF4-FFF2-40B4-BE49-F238E27FC236}">
                    <a16:creationId xmlns:a16="http://schemas.microsoft.com/office/drawing/2014/main" id="{FC09D42B-1DEF-3C6E-1922-54BEA5E5A67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4" name="TextBox 63">
              <a:extLst>
                <a:ext uri="{FF2B5EF4-FFF2-40B4-BE49-F238E27FC236}">
                  <a16:creationId xmlns:a16="http://schemas.microsoft.com/office/drawing/2014/main" id="{A7468535-EFB7-27E4-5F20-983C3FB6C5A1}"/>
                </a:ext>
              </a:extLst>
            </p:cNvPr>
            <p:cNvSpPr txBox="1"/>
            <p:nvPr/>
          </p:nvSpPr>
          <p:spPr>
            <a:xfrm>
              <a:off x="13929658" y="1176839"/>
              <a:ext cx="2814820" cy="6942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>
                  <a:solidFill>
                    <a:srgbClr val="403F3F"/>
                  </a:solidFill>
                  <a:latin typeface="League Spartan"/>
                </a:rPr>
                <a:t>Criterio: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 err="1">
                  <a:solidFill>
                    <a:srgbClr val="403F3F"/>
                  </a:solidFill>
                  <a:latin typeface="League Spartan"/>
                </a:rPr>
                <a:t>Nº</a:t>
              </a:r>
              <a:r>
                <a:rPr lang="es-ES" sz="2000" dirty="0">
                  <a:solidFill>
                    <a:srgbClr val="403F3F"/>
                  </a:solidFill>
                  <a:latin typeface="League Spartan"/>
                </a:rPr>
                <a:t> habitaciones - 1</a:t>
              </a:r>
            </a:p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pic>
        <p:nvPicPr>
          <p:cNvPr id="35" name="Gráfico 85" descr="Flecha lineal: curva con sentido de las agujas del reloj con relleno sólido">
            <a:extLst>
              <a:ext uri="{FF2B5EF4-FFF2-40B4-BE49-F238E27FC236}">
                <a16:creationId xmlns:a16="http://schemas.microsoft.com/office/drawing/2014/main" id="{467F97A7-7955-1076-0CA3-1E2AAC4863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868296">
            <a:off x="10839211" y="1634673"/>
            <a:ext cx="1601170" cy="1601170"/>
          </a:xfrm>
          <a:prstGeom prst="rect">
            <a:avLst/>
          </a:prstGeom>
        </p:spPr>
      </p:pic>
      <p:grpSp>
        <p:nvGrpSpPr>
          <p:cNvPr id="130" name="Grupo 129">
            <a:extLst>
              <a:ext uri="{FF2B5EF4-FFF2-40B4-BE49-F238E27FC236}">
                <a16:creationId xmlns:a16="http://schemas.microsoft.com/office/drawing/2014/main" id="{BC3D3608-949F-F63E-4D6D-1A08B8FE5DDE}"/>
              </a:ext>
            </a:extLst>
          </p:cNvPr>
          <p:cNvGrpSpPr/>
          <p:nvPr/>
        </p:nvGrpSpPr>
        <p:grpSpPr>
          <a:xfrm>
            <a:off x="13222776" y="2061835"/>
            <a:ext cx="3436381" cy="1102507"/>
            <a:chOff x="13558904" y="2061443"/>
            <a:chExt cx="3436381" cy="1102507"/>
          </a:xfrm>
        </p:grpSpPr>
        <p:grpSp>
          <p:nvGrpSpPr>
            <p:cNvPr id="36" name="Group 17">
              <a:extLst>
                <a:ext uri="{FF2B5EF4-FFF2-40B4-BE49-F238E27FC236}">
                  <a16:creationId xmlns:a16="http://schemas.microsoft.com/office/drawing/2014/main" id="{556D6C45-D9CE-E218-2774-36F1226B2F35}"/>
                </a:ext>
              </a:extLst>
            </p:cNvPr>
            <p:cNvGrpSpPr/>
            <p:nvPr/>
          </p:nvGrpSpPr>
          <p:grpSpPr>
            <a:xfrm>
              <a:off x="13667736" y="2108117"/>
              <a:ext cx="3327549" cy="954585"/>
              <a:chOff x="0" y="-47625"/>
              <a:chExt cx="1345510" cy="336512"/>
            </a:xfrm>
          </p:grpSpPr>
          <p:sp>
            <p:nvSpPr>
              <p:cNvPr id="49" name="Freeform 18">
                <a:extLst>
                  <a:ext uri="{FF2B5EF4-FFF2-40B4-BE49-F238E27FC236}">
                    <a16:creationId xmlns:a16="http://schemas.microsoft.com/office/drawing/2014/main" id="{D35E60C9-A653-7743-A29B-253C20CDD808}"/>
                  </a:ext>
                </a:extLst>
              </p:cNvPr>
              <p:cNvSpPr/>
              <p:nvPr/>
            </p:nvSpPr>
            <p:spPr>
              <a:xfrm>
                <a:off x="0" y="0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3021" y="0"/>
                    </a:moveTo>
                    <a:lnTo>
                      <a:pt x="1272489" y="0"/>
                    </a:lnTo>
                    <a:cubicBezTo>
                      <a:pt x="1312817" y="0"/>
                      <a:pt x="1345510" y="32693"/>
                      <a:pt x="1345510" y="73021"/>
                    </a:cubicBezTo>
                    <a:lnTo>
                      <a:pt x="1345510" y="215865"/>
                    </a:lnTo>
                    <a:cubicBezTo>
                      <a:pt x="1345510" y="256194"/>
                      <a:pt x="1312817" y="288887"/>
                      <a:pt x="1272489" y="288887"/>
                    </a:cubicBezTo>
                    <a:lnTo>
                      <a:pt x="73021" y="288887"/>
                    </a:lnTo>
                    <a:cubicBezTo>
                      <a:pt x="32693" y="288887"/>
                      <a:pt x="0" y="256194"/>
                      <a:pt x="0" y="215865"/>
                    </a:cubicBezTo>
                    <a:lnTo>
                      <a:pt x="0" y="73021"/>
                    </a:lnTo>
                    <a:cubicBezTo>
                      <a:pt x="0" y="32693"/>
                      <a:pt x="32693" y="0"/>
                      <a:pt x="73021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50" name="TextBox 19">
                <a:extLst>
                  <a:ext uri="{FF2B5EF4-FFF2-40B4-BE49-F238E27FC236}">
                    <a16:creationId xmlns:a16="http://schemas.microsoft.com/office/drawing/2014/main" id="{FE3E247F-E84F-4C0E-FA48-492092360C2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53" name="Group 20">
              <a:extLst>
                <a:ext uri="{FF2B5EF4-FFF2-40B4-BE49-F238E27FC236}">
                  <a16:creationId xmlns:a16="http://schemas.microsoft.com/office/drawing/2014/main" id="{56F387D8-CD6F-9CB4-EBC9-7AC6DB24228A}"/>
                </a:ext>
              </a:extLst>
            </p:cNvPr>
            <p:cNvGrpSpPr/>
            <p:nvPr/>
          </p:nvGrpSpPr>
          <p:grpSpPr>
            <a:xfrm>
              <a:off x="13558904" y="2061443"/>
              <a:ext cx="819487" cy="982783"/>
              <a:chOff x="25300" y="28575"/>
              <a:chExt cx="812800" cy="974764"/>
            </a:xfrm>
          </p:grpSpPr>
          <p:sp>
            <p:nvSpPr>
              <p:cNvPr id="70" name="Freeform 21">
                <a:extLst>
                  <a:ext uri="{FF2B5EF4-FFF2-40B4-BE49-F238E27FC236}">
                    <a16:creationId xmlns:a16="http://schemas.microsoft.com/office/drawing/2014/main" id="{260519F4-9CC8-1A43-E6EE-57E28A8321C1}"/>
                  </a:ext>
                </a:extLst>
              </p:cNvPr>
              <p:cNvSpPr/>
              <p:nvPr/>
            </p:nvSpPr>
            <p:spPr>
              <a:xfrm>
                <a:off x="25300" y="190539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6200" cap="sq">
                <a:solidFill>
                  <a:srgbClr val="F6F3E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71" name="TextBox 22">
                <a:extLst>
                  <a:ext uri="{FF2B5EF4-FFF2-40B4-BE49-F238E27FC236}">
                    <a16:creationId xmlns:a16="http://schemas.microsoft.com/office/drawing/2014/main" id="{B8C36757-7C67-40AF-0932-6A9EE215824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  <p:sp>
          <p:nvSpPr>
            <p:cNvPr id="73" name="TextBox 63">
              <a:extLst>
                <a:ext uri="{FF2B5EF4-FFF2-40B4-BE49-F238E27FC236}">
                  <a16:creationId xmlns:a16="http://schemas.microsoft.com/office/drawing/2014/main" id="{E229B12F-1850-7CE5-CE08-192129EB5569}"/>
                </a:ext>
              </a:extLst>
            </p:cNvPr>
            <p:cNvSpPr txBox="1"/>
            <p:nvPr/>
          </p:nvSpPr>
          <p:spPr>
            <a:xfrm>
              <a:off x="14118398" y="2469721"/>
              <a:ext cx="2814820" cy="6942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>
                  <a:solidFill>
                    <a:srgbClr val="403F3F"/>
                  </a:solidFill>
                  <a:latin typeface="League Spartan"/>
                </a:rPr>
                <a:t>Criterio: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>
                  <a:solidFill>
                    <a:srgbClr val="403F3F"/>
                  </a:solidFill>
                  <a:latin typeface="League Spartan"/>
                </a:rPr>
                <a:t>Media</a:t>
              </a:r>
            </a:p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pic>
        <p:nvPicPr>
          <p:cNvPr id="74" name="Gráfico 80" descr="Flecha lineal: curva con sentido de las agujas del reloj con relleno sólido">
            <a:extLst>
              <a:ext uri="{FF2B5EF4-FFF2-40B4-BE49-F238E27FC236}">
                <a16:creationId xmlns:a16="http://schemas.microsoft.com/office/drawing/2014/main" id="{2F7A1A36-6291-DCB8-4EE8-EFA2B3F56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604132">
            <a:off x="11252246" y="2804379"/>
            <a:ext cx="1488928" cy="1993192"/>
          </a:xfrm>
          <a:prstGeom prst="rect">
            <a:avLst/>
          </a:prstGeom>
        </p:spPr>
      </p:pic>
      <p:grpSp>
        <p:nvGrpSpPr>
          <p:cNvPr id="84" name="Group 23">
            <a:extLst>
              <a:ext uri="{FF2B5EF4-FFF2-40B4-BE49-F238E27FC236}">
                <a16:creationId xmlns:a16="http://schemas.microsoft.com/office/drawing/2014/main" id="{563C9ABF-70F9-2233-8EDF-937287FF4A11}"/>
              </a:ext>
            </a:extLst>
          </p:cNvPr>
          <p:cNvGrpSpPr/>
          <p:nvPr/>
        </p:nvGrpSpPr>
        <p:grpSpPr>
          <a:xfrm>
            <a:off x="13862722" y="3646797"/>
            <a:ext cx="2881756" cy="926527"/>
            <a:chOff x="0" y="-47625"/>
            <a:chExt cx="1345510" cy="336512"/>
          </a:xfrm>
        </p:grpSpPr>
        <p:sp>
          <p:nvSpPr>
            <p:cNvPr id="98" name="Freeform 24">
              <a:extLst>
                <a:ext uri="{FF2B5EF4-FFF2-40B4-BE49-F238E27FC236}">
                  <a16:creationId xmlns:a16="http://schemas.microsoft.com/office/drawing/2014/main" id="{F2B7D4E3-A214-AA5E-5CE6-AA64B53F300D}"/>
                </a:ext>
              </a:extLst>
            </p:cNvPr>
            <p:cNvSpPr/>
            <p:nvPr/>
          </p:nvSpPr>
          <p:spPr>
            <a:xfrm>
              <a:off x="0" y="0"/>
              <a:ext cx="1345510" cy="288887"/>
            </a:xfrm>
            <a:custGeom>
              <a:avLst/>
              <a:gdLst/>
              <a:ahLst/>
              <a:cxnLst/>
              <a:rect l="l" t="t" r="r" b="b"/>
              <a:pathLst>
                <a:path w="1345510" h="288887">
                  <a:moveTo>
                    <a:pt x="75233" y="0"/>
                  </a:moveTo>
                  <a:lnTo>
                    <a:pt x="1270278" y="0"/>
                  </a:lnTo>
                  <a:cubicBezTo>
                    <a:pt x="1311827" y="0"/>
                    <a:pt x="1345510" y="33683"/>
                    <a:pt x="1345510" y="75233"/>
                  </a:cubicBezTo>
                  <a:lnTo>
                    <a:pt x="1345510" y="213654"/>
                  </a:lnTo>
                  <a:cubicBezTo>
                    <a:pt x="1345510" y="255204"/>
                    <a:pt x="1311827" y="288887"/>
                    <a:pt x="1270278" y="288887"/>
                  </a:cubicBezTo>
                  <a:lnTo>
                    <a:pt x="75233" y="288887"/>
                  </a:lnTo>
                  <a:cubicBezTo>
                    <a:pt x="33683" y="288887"/>
                    <a:pt x="0" y="255204"/>
                    <a:pt x="0" y="213654"/>
                  </a:cubicBezTo>
                  <a:lnTo>
                    <a:pt x="0" y="75233"/>
                  </a:lnTo>
                  <a:cubicBezTo>
                    <a:pt x="0" y="33683"/>
                    <a:pt x="33683" y="0"/>
                    <a:pt x="75233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99" name="TextBox 25">
              <a:extLst>
                <a:ext uri="{FF2B5EF4-FFF2-40B4-BE49-F238E27FC236}">
                  <a16:creationId xmlns:a16="http://schemas.microsoft.com/office/drawing/2014/main" id="{6153FFA3-922F-8726-685E-2945708BDACF}"/>
                </a:ext>
              </a:extLst>
            </p:cNvPr>
            <p:cNvSpPr txBox="1"/>
            <p:nvPr/>
          </p:nvSpPr>
          <p:spPr>
            <a:xfrm>
              <a:off x="0" y="-47625"/>
              <a:ext cx="1345510" cy="336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00" name="Group 26">
            <a:extLst>
              <a:ext uri="{FF2B5EF4-FFF2-40B4-BE49-F238E27FC236}">
                <a16:creationId xmlns:a16="http://schemas.microsoft.com/office/drawing/2014/main" id="{B5B2E919-BE94-7E4C-BACF-1BBED23816B3}"/>
              </a:ext>
            </a:extLst>
          </p:cNvPr>
          <p:cNvGrpSpPr/>
          <p:nvPr/>
        </p:nvGrpSpPr>
        <p:grpSpPr>
          <a:xfrm>
            <a:off x="13744088" y="3769030"/>
            <a:ext cx="795400" cy="795400"/>
            <a:chOff x="0" y="0"/>
            <a:chExt cx="812800" cy="812800"/>
          </a:xfrm>
        </p:grpSpPr>
        <p:sp>
          <p:nvSpPr>
            <p:cNvPr id="101" name="Freeform 27">
              <a:extLst>
                <a:ext uri="{FF2B5EF4-FFF2-40B4-BE49-F238E27FC236}">
                  <a16:creationId xmlns:a16="http://schemas.microsoft.com/office/drawing/2014/main" id="{5FC67F36-00BE-C4FF-7D95-F023D83E55C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76200" cap="sq">
              <a:solidFill>
                <a:srgbClr val="F6F3EE"/>
              </a:solidFill>
              <a:prstDash val="solid"/>
              <a:miter/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02" name="TextBox 28">
              <a:extLst>
                <a:ext uri="{FF2B5EF4-FFF2-40B4-BE49-F238E27FC236}">
                  <a16:creationId xmlns:a16="http://schemas.microsoft.com/office/drawing/2014/main" id="{1EB0832D-004A-5486-5B7E-23F2C90BB16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3" name="TextBox 63">
            <a:extLst>
              <a:ext uri="{FF2B5EF4-FFF2-40B4-BE49-F238E27FC236}">
                <a16:creationId xmlns:a16="http://schemas.microsoft.com/office/drawing/2014/main" id="{3688CF94-FCC3-BA66-69AC-3F4B98D9AAC3}"/>
              </a:ext>
            </a:extLst>
          </p:cNvPr>
          <p:cNvSpPr txBox="1"/>
          <p:nvPr/>
        </p:nvSpPr>
        <p:spPr>
          <a:xfrm>
            <a:off x="14166563" y="3987157"/>
            <a:ext cx="2814820" cy="69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8"/>
              </a:lnSpc>
              <a:spcBef>
                <a:spcPct val="0"/>
              </a:spcBef>
            </a:pPr>
            <a:r>
              <a:rPr lang="es-ES" sz="2000" dirty="0">
                <a:solidFill>
                  <a:srgbClr val="403F3F"/>
                </a:solidFill>
                <a:latin typeface="League Spartan"/>
              </a:rPr>
              <a:t>Criterio:</a:t>
            </a:r>
          </a:p>
          <a:p>
            <a:pPr algn="ctr">
              <a:lnSpc>
                <a:spcPts val="1778"/>
              </a:lnSpc>
              <a:spcBef>
                <a:spcPct val="0"/>
              </a:spcBef>
            </a:pPr>
            <a:r>
              <a:rPr lang="es-ES" sz="2000" dirty="0">
                <a:solidFill>
                  <a:srgbClr val="403F3F"/>
                </a:solidFill>
                <a:latin typeface="League Spartan"/>
              </a:rPr>
              <a:t>Moda</a:t>
            </a:r>
          </a:p>
          <a:p>
            <a:pPr algn="ctr">
              <a:lnSpc>
                <a:spcPts val="1778"/>
              </a:lnSpc>
              <a:spcBef>
                <a:spcPct val="0"/>
              </a:spcBef>
            </a:pPr>
            <a:endParaRPr lang="en-US" sz="1546" dirty="0">
              <a:solidFill>
                <a:srgbClr val="403F3F"/>
              </a:solidFill>
              <a:latin typeface="League Spartan"/>
            </a:endParaRPr>
          </a:p>
        </p:txBody>
      </p:sp>
      <p:pic>
        <p:nvPicPr>
          <p:cNvPr id="105" name="Gráfico 103" descr="Flecha lineal: curva en sentido contrario de las agujas del reloj con relleno sólido">
            <a:extLst>
              <a:ext uri="{FF2B5EF4-FFF2-40B4-BE49-F238E27FC236}">
                <a16:creationId xmlns:a16="http://schemas.microsoft.com/office/drawing/2014/main" id="{ECC7EE27-7AD9-923E-C395-6AE5473903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6281465">
            <a:off x="12249055" y="5363726"/>
            <a:ext cx="1688754" cy="1825491"/>
          </a:xfrm>
          <a:prstGeom prst="rect">
            <a:avLst/>
          </a:prstGeom>
        </p:spPr>
      </p:pic>
      <p:grpSp>
        <p:nvGrpSpPr>
          <p:cNvPr id="106" name="Group 5">
            <a:extLst>
              <a:ext uri="{FF2B5EF4-FFF2-40B4-BE49-F238E27FC236}">
                <a16:creationId xmlns:a16="http://schemas.microsoft.com/office/drawing/2014/main" id="{A1DA7440-C63F-7E6F-9A7F-6C0F1283FE1C}"/>
              </a:ext>
            </a:extLst>
          </p:cNvPr>
          <p:cNvGrpSpPr/>
          <p:nvPr/>
        </p:nvGrpSpPr>
        <p:grpSpPr>
          <a:xfrm>
            <a:off x="14605715" y="5146226"/>
            <a:ext cx="2902176" cy="955410"/>
            <a:chOff x="0" y="-47625"/>
            <a:chExt cx="1345510" cy="336512"/>
          </a:xfrm>
        </p:grpSpPr>
        <p:sp>
          <p:nvSpPr>
            <p:cNvPr id="107" name="Freeform 6">
              <a:extLst>
                <a:ext uri="{FF2B5EF4-FFF2-40B4-BE49-F238E27FC236}">
                  <a16:creationId xmlns:a16="http://schemas.microsoft.com/office/drawing/2014/main" id="{CF854749-05B4-5052-65A3-D409C40C84C8}"/>
                </a:ext>
              </a:extLst>
            </p:cNvPr>
            <p:cNvSpPr/>
            <p:nvPr/>
          </p:nvSpPr>
          <p:spPr>
            <a:xfrm>
              <a:off x="0" y="0"/>
              <a:ext cx="1345510" cy="288887"/>
            </a:xfrm>
            <a:custGeom>
              <a:avLst/>
              <a:gdLst/>
              <a:ahLst/>
              <a:cxnLst/>
              <a:rect l="l" t="t" r="r" b="b"/>
              <a:pathLst>
                <a:path w="1345510" h="288887">
                  <a:moveTo>
                    <a:pt x="73417" y="0"/>
                  </a:moveTo>
                  <a:lnTo>
                    <a:pt x="1272093" y="0"/>
                  </a:lnTo>
                  <a:cubicBezTo>
                    <a:pt x="1291565" y="0"/>
                    <a:pt x="1310239" y="7735"/>
                    <a:pt x="1324007" y="21503"/>
                  </a:cubicBezTo>
                  <a:cubicBezTo>
                    <a:pt x="1337775" y="35272"/>
                    <a:pt x="1345510" y="53945"/>
                    <a:pt x="1345510" y="73417"/>
                  </a:cubicBezTo>
                  <a:lnTo>
                    <a:pt x="1345510" y="215470"/>
                  </a:lnTo>
                  <a:cubicBezTo>
                    <a:pt x="1345510" y="234941"/>
                    <a:pt x="1337775" y="253615"/>
                    <a:pt x="1324007" y="267383"/>
                  </a:cubicBezTo>
                  <a:cubicBezTo>
                    <a:pt x="1310239" y="281152"/>
                    <a:pt x="1291565" y="288887"/>
                    <a:pt x="1272093" y="288887"/>
                  </a:cubicBezTo>
                  <a:lnTo>
                    <a:pt x="73417" y="288887"/>
                  </a:lnTo>
                  <a:cubicBezTo>
                    <a:pt x="53945" y="288887"/>
                    <a:pt x="35272" y="281152"/>
                    <a:pt x="21503" y="267383"/>
                  </a:cubicBezTo>
                  <a:cubicBezTo>
                    <a:pt x="7735" y="253615"/>
                    <a:pt x="0" y="234941"/>
                    <a:pt x="0" y="215470"/>
                  </a:cubicBezTo>
                  <a:lnTo>
                    <a:pt x="0" y="73417"/>
                  </a:lnTo>
                  <a:cubicBezTo>
                    <a:pt x="0" y="53945"/>
                    <a:pt x="7735" y="35272"/>
                    <a:pt x="21503" y="21503"/>
                  </a:cubicBezTo>
                  <a:cubicBezTo>
                    <a:pt x="35272" y="7735"/>
                    <a:pt x="53945" y="0"/>
                    <a:pt x="73417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08" name="TextBox 7">
              <a:extLst>
                <a:ext uri="{FF2B5EF4-FFF2-40B4-BE49-F238E27FC236}">
                  <a16:creationId xmlns:a16="http://schemas.microsoft.com/office/drawing/2014/main" id="{236C8B65-5E3F-C159-2781-B2DE58D69A7F}"/>
                </a:ext>
              </a:extLst>
            </p:cNvPr>
            <p:cNvSpPr txBox="1"/>
            <p:nvPr/>
          </p:nvSpPr>
          <p:spPr>
            <a:xfrm>
              <a:off x="0" y="-47625"/>
              <a:ext cx="1345510" cy="336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09" name="Group 35">
            <a:extLst>
              <a:ext uri="{FF2B5EF4-FFF2-40B4-BE49-F238E27FC236}">
                <a16:creationId xmlns:a16="http://schemas.microsoft.com/office/drawing/2014/main" id="{75B5E2B1-E32D-4AFD-789F-37677BCAB992}"/>
              </a:ext>
            </a:extLst>
          </p:cNvPr>
          <p:cNvGrpSpPr/>
          <p:nvPr/>
        </p:nvGrpSpPr>
        <p:grpSpPr>
          <a:xfrm>
            <a:off x="14281588" y="5334755"/>
            <a:ext cx="637465" cy="682835"/>
            <a:chOff x="0" y="0"/>
            <a:chExt cx="812800" cy="812800"/>
          </a:xfrm>
        </p:grpSpPr>
        <p:sp>
          <p:nvSpPr>
            <p:cNvPr id="110" name="Freeform 36">
              <a:extLst>
                <a:ext uri="{FF2B5EF4-FFF2-40B4-BE49-F238E27FC236}">
                  <a16:creationId xmlns:a16="http://schemas.microsoft.com/office/drawing/2014/main" id="{14D865E0-E6DA-7E0D-9D49-9E088A72D8F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6200" cap="sq">
              <a:solidFill>
                <a:srgbClr val="F6F3EE"/>
              </a:solidFill>
              <a:prstDash val="solid"/>
              <a:miter/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11" name="TextBox 37">
              <a:extLst>
                <a:ext uri="{FF2B5EF4-FFF2-40B4-BE49-F238E27FC236}">
                  <a16:creationId xmlns:a16="http://schemas.microsoft.com/office/drawing/2014/main" id="{A16513EA-EA0F-35B7-B362-24B1B146BA5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2" name="TextBox 63">
            <a:extLst>
              <a:ext uri="{FF2B5EF4-FFF2-40B4-BE49-F238E27FC236}">
                <a16:creationId xmlns:a16="http://schemas.microsoft.com/office/drawing/2014/main" id="{D0093F69-7D3C-40FE-D61B-B9D7E95DA215}"/>
              </a:ext>
            </a:extLst>
          </p:cNvPr>
          <p:cNvSpPr txBox="1"/>
          <p:nvPr/>
        </p:nvSpPr>
        <p:spPr>
          <a:xfrm>
            <a:off x="13621941" y="5459413"/>
            <a:ext cx="4881533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78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403F3F"/>
                </a:solidFill>
                <a:latin typeface="League Spartan"/>
              </a:rPr>
              <a:t>Criterio</a:t>
            </a:r>
            <a:r>
              <a:rPr lang="en-US" sz="2000" dirty="0">
                <a:solidFill>
                  <a:srgbClr val="403F3F"/>
                </a:solidFill>
                <a:latin typeface="League Spartan"/>
              </a:rPr>
              <a:t>:</a:t>
            </a:r>
          </a:p>
          <a:p>
            <a:pPr algn="ctr">
              <a:lnSpc>
                <a:spcPts val="1778"/>
              </a:lnSpc>
              <a:spcBef>
                <a:spcPct val="0"/>
              </a:spcBef>
            </a:pPr>
            <a:r>
              <a:rPr lang="en-US" sz="2000" dirty="0">
                <a:solidFill>
                  <a:srgbClr val="403F3F"/>
                </a:solidFill>
                <a:latin typeface="League Spartan"/>
              </a:rPr>
              <a:t>NA </a:t>
            </a:r>
            <a:r>
              <a:rPr lang="en-US" sz="2000" dirty="0" err="1">
                <a:solidFill>
                  <a:srgbClr val="403F3F"/>
                </a:solidFill>
                <a:latin typeface="League Spartan"/>
              </a:rPr>
              <a:t>por</a:t>
            </a:r>
            <a:r>
              <a:rPr lang="en-US" sz="2000" dirty="0">
                <a:solidFill>
                  <a:srgbClr val="403F3F"/>
                </a:solidFill>
                <a:latin typeface="League Spartan"/>
              </a:rPr>
              <a:t> False</a:t>
            </a:r>
          </a:p>
        </p:txBody>
      </p:sp>
      <p:pic>
        <p:nvPicPr>
          <p:cNvPr id="113" name="Gráfico 82" descr="Flecha lineal: curva en sentido contrario de las agujas del reloj con relleno sólido">
            <a:extLst>
              <a:ext uri="{FF2B5EF4-FFF2-40B4-BE49-F238E27FC236}">
                <a16:creationId xmlns:a16="http://schemas.microsoft.com/office/drawing/2014/main" id="{94D651A2-243D-30EC-9AE9-0F7EAD1FA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039482">
            <a:off x="11652656" y="6749152"/>
            <a:ext cx="1751242" cy="1751242"/>
          </a:xfrm>
          <a:prstGeom prst="rect">
            <a:avLst/>
          </a:prstGeom>
        </p:spPr>
      </p:pic>
      <p:grpSp>
        <p:nvGrpSpPr>
          <p:cNvPr id="114" name="Group 5">
            <a:extLst>
              <a:ext uri="{FF2B5EF4-FFF2-40B4-BE49-F238E27FC236}">
                <a16:creationId xmlns:a16="http://schemas.microsoft.com/office/drawing/2014/main" id="{B6CE0730-8A8D-1CC4-6D43-A2BDBF37DE23}"/>
              </a:ext>
            </a:extLst>
          </p:cNvPr>
          <p:cNvGrpSpPr/>
          <p:nvPr/>
        </p:nvGrpSpPr>
        <p:grpSpPr>
          <a:xfrm>
            <a:off x="13988655" y="7053830"/>
            <a:ext cx="3054228" cy="949443"/>
            <a:chOff x="0" y="-47625"/>
            <a:chExt cx="1345510" cy="336512"/>
          </a:xfrm>
        </p:grpSpPr>
        <p:sp>
          <p:nvSpPr>
            <p:cNvPr id="115" name="Freeform 6">
              <a:extLst>
                <a:ext uri="{FF2B5EF4-FFF2-40B4-BE49-F238E27FC236}">
                  <a16:creationId xmlns:a16="http://schemas.microsoft.com/office/drawing/2014/main" id="{D69A9614-D460-2425-796B-D6AD3D7A1E19}"/>
                </a:ext>
              </a:extLst>
            </p:cNvPr>
            <p:cNvSpPr/>
            <p:nvPr/>
          </p:nvSpPr>
          <p:spPr>
            <a:xfrm>
              <a:off x="0" y="0"/>
              <a:ext cx="1345510" cy="288887"/>
            </a:xfrm>
            <a:custGeom>
              <a:avLst/>
              <a:gdLst/>
              <a:ahLst/>
              <a:cxnLst/>
              <a:rect l="l" t="t" r="r" b="b"/>
              <a:pathLst>
                <a:path w="1345510" h="288887">
                  <a:moveTo>
                    <a:pt x="73417" y="0"/>
                  </a:moveTo>
                  <a:lnTo>
                    <a:pt x="1272093" y="0"/>
                  </a:lnTo>
                  <a:cubicBezTo>
                    <a:pt x="1291565" y="0"/>
                    <a:pt x="1310239" y="7735"/>
                    <a:pt x="1324007" y="21503"/>
                  </a:cubicBezTo>
                  <a:cubicBezTo>
                    <a:pt x="1337775" y="35272"/>
                    <a:pt x="1345510" y="53945"/>
                    <a:pt x="1345510" y="73417"/>
                  </a:cubicBezTo>
                  <a:lnTo>
                    <a:pt x="1345510" y="215470"/>
                  </a:lnTo>
                  <a:cubicBezTo>
                    <a:pt x="1345510" y="234941"/>
                    <a:pt x="1337775" y="253615"/>
                    <a:pt x="1324007" y="267383"/>
                  </a:cubicBezTo>
                  <a:cubicBezTo>
                    <a:pt x="1310239" y="281152"/>
                    <a:pt x="1291565" y="288887"/>
                    <a:pt x="1272093" y="288887"/>
                  </a:cubicBezTo>
                  <a:lnTo>
                    <a:pt x="73417" y="288887"/>
                  </a:lnTo>
                  <a:cubicBezTo>
                    <a:pt x="53945" y="288887"/>
                    <a:pt x="35272" y="281152"/>
                    <a:pt x="21503" y="267383"/>
                  </a:cubicBezTo>
                  <a:cubicBezTo>
                    <a:pt x="7735" y="253615"/>
                    <a:pt x="0" y="234941"/>
                    <a:pt x="0" y="215470"/>
                  </a:cubicBezTo>
                  <a:lnTo>
                    <a:pt x="0" y="73417"/>
                  </a:lnTo>
                  <a:cubicBezTo>
                    <a:pt x="0" y="53945"/>
                    <a:pt x="7735" y="35272"/>
                    <a:pt x="21503" y="21503"/>
                  </a:cubicBezTo>
                  <a:cubicBezTo>
                    <a:pt x="35272" y="7735"/>
                    <a:pt x="53945" y="0"/>
                    <a:pt x="7341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16" name="TextBox 7">
              <a:extLst>
                <a:ext uri="{FF2B5EF4-FFF2-40B4-BE49-F238E27FC236}">
                  <a16:creationId xmlns:a16="http://schemas.microsoft.com/office/drawing/2014/main" id="{1BB2B681-B9D0-C246-E643-16FB768D7A15}"/>
                </a:ext>
              </a:extLst>
            </p:cNvPr>
            <p:cNvSpPr txBox="1"/>
            <p:nvPr/>
          </p:nvSpPr>
          <p:spPr>
            <a:xfrm>
              <a:off x="0" y="-47625"/>
              <a:ext cx="1345510" cy="336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7" name="Group 35">
            <a:extLst>
              <a:ext uri="{FF2B5EF4-FFF2-40B4-BE49-F238E27FC236}">
                <a16:creationId xmlns:a16="http://schemas.microsoft.com/office/drawing/2014/main" id="{03B25262-C924-55D3-007F-7621D9B2EF42}"/>
              </a:ext>
            </a:extLst>
          </p:cNvPr>
          <p:cNvGrpSpPr/>
          <p:nvPr/>
        </p:nvGrpSpPr>
        <p:grpSpPr>
          <a:xfrm>
            <a:off x="13845797" y="7171183"/>
            <a:ext cx="815073" cy="815073"/>
            <a:chOff x="0" y="0"/>
            <a:chExt cx="812800" cy="812800"/>
          </a:xfrm>
        </p:grpSpPr>
        <p:sp>
          <p:nvSpPr>
            <p:cNvPr id="118" name="Freeform 36">
              <a:extLst>
                <a:ext uri="{FF2B5EF4-FFF2-40B4-BE49-F238E27FC236}">
                  <a16:creationId xmlns:a16="http://schemas.microsoft.com/office/drawing/2014/main" id="{D14DD857-13E1-317A-E6AE-09CF91DD1D8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76200" cap="sq">
              <a:solidFill>
                <a:srgbClr val="F6F3EE"/>
              </a:solidFill>
              <a:prstDash val="solid"/>
              <a:miter/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19" name="TextBox 37">
              <a:extLst>
                <a:ext uri="{FF2B5EF4-FFF2-40B4-BE49-F238E27FC236}">
                  <a16:creationId xmlns:a16="http://schemas.microsoft.com/office/drawing/2014/main" id="{D80E89CB-B4EA-CFF8-9A55-B1C4D6C77E2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0" name="TextBox 63">
            <a:extLst>
              <a:ext uri="{FF2B5EF4-FFF2-40B4-BE49-F238E27FC236}">
                <a16:creationId xmlns:a16="http://schemas.microsoft.com/office/drawing/2014/main" id="{37A0F2B6-4CF3-60A1-65DC-8033F005BB99}"/>
              </a:ext>
            </a:extLst>
          </p:cNvPr>
          <p:cNvSpPr txBox="1"/>
          <p:nvPr/>
        </p:nvSpPr>
        <p:spPr>
          <a:xfrm>
            <a:off x="14483467" y="7424703"/>
            <a:ext cx="2814820" cy="48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8"/>
              </a:lnSpc>
              <a:spcBef>
                <a:spcPct val="0"/>
              </a:spcBef>
            </a:pPr>
            <a:r>
              <a:rPr lang="es-ES" sz="2000" dirty="0">
                <a:solidFill>
                  <a:srgbClr val="403F3F"/>
                </a:solidFill>
                <a:latin typeface="League Spartan"/>
              </a:rPr>
              <a:t>Criterio: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>
              <a:lnSpc>
                <a:spcPts val="1778"/>
              </a:lnSpc>
              <a:spcBef>
                <a:spcPct val="0"/>
              </a:spcBef>
            </a:pPr>
            <a:r>
              <a:rPr lang="es-ES" sz="2000" dirty="0">
                <a:solidFill>
                  <a:srgbClr val="403F3F"/>
                </a:solidFill>
                <a:latin typeface="League Spartan"/>
              </a:rPr>
              <a:t>Moda</a:t>
            </a:r>
          </a:p>
        </p:txBody>
      </p:sp>
      <p:pic>
        <p:nvPicPr>
          <p:cNvPr id="121" name="Gráfico 84" descr="Flecha lineal: curva en sentido contrario de las agujas del reloj con relleno sólido">
            <a:extLst>
              <a:ext uri="{FF2B5EF4-FFF2-40B4-BE49-F238E27FC236}">
                <a16:creationId xmlns:a16="http://schemas.microsoft.com/office/drawing/2014/main" id="{C4DA5915-D319-DBD4-57A9-FDDCCACF83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403158">
            <a:off x="11559712" y="8287809"/>
            <a:ext cx="1676289" cy="1676289"/>
          </a:xfrm>
          <a:prstGeom prst="rect">
            <a:avLst/>
          </a:prstGeom>
        </p:spPr>
      </p:pic>
      <p:grpSp>
        <p:nvGrpSpPr>
          <p:cNvPr id="122" name="Group 5">
            <a:extLst>
              <a:ext uri="{FF2B5EF4-FFF2-40B4-BE49-F238E27FC236}">
                <a16:creationId xmlns:a16="http://schemas.microsoft.com/office/drawing/2014/main" id="{1D3269FD-F01D-D75A-116E-3203EC33BFF4}"/>
              </a:ext>
            </a:extLst>
          </p:cNvPr>
          <p:cNvGrpSpPr/>
          <p:nvPr/>
        </p:nvGrpSpPr>
        <p:grpSpPr>
          <a:xfrm>
            <a:off x="13790357" y="8535839"/>
            <a:ext cx="3622113" cy="949443"/>
            <a:chOff x="0" y="-47625"/>
            <a:chExt cx="1345510" cy="336512"/>
          </a:xfrm>
        </p:grpSpPr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1D41A5CC-726E-36E8-8BF0-48DCE77A8B71}"/>
                </a:ext>
              </a:extLst>
            </p:cNvPr>
            <p:cNvSpPr/>
            <p:nvPr/>
          </p:nvSpPr>
          <p:spPr>
            <a:xfrm>
              <a:off x="0" y="0"/>
              <a:ext cx="1345510" cy="288887"/>
            </a:xfrm>
            <a:custGeom>
              <a:avLst/>
              <a:gdLst/>
              <a:ahLst/>
              <a:cxnLst/>
              <a:rect l="l" t="t" r="r" b="b"/>
              <a:pathLst>
                <a:path w="1345510" h="288887">
                  <a:moveTo>
                    <a:pt x="73417" y="0"/>
                  </a:moveTo>
                  <a:lnTo>
                    <a:pt x="1272093" y="0"/>
                  </a:lnTo>
                  <a:cubicBezTo>
                    <a:pt x="1291565" y="0"/>
                    <a:pt x="1310239" y="7735"/>
                    <a:pt x="1324007" y="21503"/>
                  </a:cubicBezTo>
                  <a:cubicBezTo>
                    <a:pt x="1337775" y="35272"/>
                    <a:pt x="1345510" y="53945"/>
                    <a:pt x="1345510" y="73417"/>
                  </a:cubicBezTo>
                  <a:lnTo>
                    <a:pt x="1345510" y="215470"/>
                  </a:lnTo>
                  <a:cubicBezTo>
                    <a:pt x="1345510" y="234941"/>
                    <a:pt x="1337775" y="253615"/>
                    <a:pt x="1324007" y="267383"/>
                  </a:cubicBezTo>
                  <a:cubicBezTo>
                    <a:pt x="1310239" y="281152"/>
                    <a:pt x="1291565" y="288887"/>
                    <a:pt x="1272093" y="288887"/>
                  </a:cubicBezTo>
                  <a:lnTo>
                    <a:pt x="73417" y="288887"/>
                  </a:lnTo>
                  <a:cubicBezTo>
                    <a:pt x="53945" y="288887"/>
                    <a:pt x="35272" y="281152"/>
                    <a:pt x="21503" y="267383"/>
                  </a:cubicBezTo>
                  <a:cubicBezTo>
                    <a:pt x="7735" y="253615"/>
                    <a:pt x="0" y="234941"/>
                    <a:pt x="0" y="215470"/>
                  </a:cubicBezTo>
                  <a:lnTo>
                    <a:pt x="0" y="73417"/>
                  </a:lnTo>
                  <a:cubicBezTo>
                    <a:pt x="0" y="53945"/>
                    <a:pt x="7735" y="35272"/>
                    <a:pt x="21503" y="21503"/>
                  </a:cubicBezTo>
                  <a:cubicBezTo>
                    <a:pt x="35272" y="7735"/>
                    <a:pt x="53945" y="0"/>
                    <a:pt x="73417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24" name="TextBox 7">
              <a:extLst>
                <a:ext uri="{FF2B5EF4-FFF2-40B4-BE49-F238E27FC236}">
                  <a16:creationId xmlns:a16="http://schemas.microsoft.com/office/drawing/2014/main" id="{389A9C1D-90BE-E9C7-29C3-E0D6125AF325}"/>
                </a:ext>
              </a:extLst>
            </p:cNvPr>
            <p:cNvSpPr txBox="1"/>
            <p:nvPr/>
          </p:nvSpPr>
          <p:spPr>
            <a:xfrm>
              <a:off x="0" y="-47625"/>
              <a:ext cx="1345510" cy="336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25" name="Group 35">
            <a:extLst>
              <a:ext uri="{FF2B5EF4-FFF2-40B4-BE49-F238E27FC236}">
                <a16:creationId xmlns:a16="http://schemas.microsoft.com/office/drawing/2014/main" id="{1F603CE4-79D4-169A-321E-6E2400E71775}"/>
              </a:ext>
            </a:extLst>
          </p:cNvPr>
          <p:cNvGrpSpPr/>
          <p:nvPr/>
        </p:nvGrpSpPr>
        <p:grpSpPr>
          <a:xfrm>
            <a:off x="13659129" y="8670209"/>
            <a:ext cx="815073" cy="815073"/>
            <a:chOff x="0" y="0"/>
            <a:chExt cx="812800" cy="812800"/>
          </a:xfrm>
        </p:grpSpPr>
        <p:sp>
          <p:nvSpPr>
            <p:cNvPr id="126" name="Freeform 36">
              <a:extLst>
                <a:ext uri="{FF2B5EF4-FFF2-40B4-BE49-F238E27FC236}">
                  <a16:creationId xmlns:a16="http://schemas.microsoft.com/office/drawing/2014/main" id="{42D8C02D-F38C-7ADC-BD42-F9B86D14A5F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76200" cap="sq">
              <a:solidFill>
                <a:srgbClr val="F6F3EE"/>
              </a:solidFill>
              <a:prstDash val="solid"/>
              <a:miter/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27" name="TextBox 37">
              <a:extLst>
                <a:ext uri="{FF2B5EF4-FFF2-40B4-BE49-F238E27FC236}">
                  <a16:creationId xmlns:a16="http://schemas.microsoft.com/office/drawing/2014/main" id="{69D9A071-A844-5E9F-B6B5-84C2E54A28B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8" name="TextBox 63">
            <a:extLst>
              <a:ext uri="{FF2B5EF4-FFF2-40B4-BE49-F238E27FC236}">
                <a16:creationId xmlns:a16="http://schemas.microsoft.com/office/drawing/2014/main" id="{809B56DD-F7DD-B9C8-3E2E-8B852A2B117A}"/>
              </a:ext>
            </a:extLst>
          </p:cNvPr>
          <p:cNvSpPr txBox="1"/>
          <p:nvPr/>
        </p:nvSpPr>
        <p:spPr>
          <a:xfrm>
            <a:off x="14597650" y="8751005"/>
            <a:ext cx="2814820" cy="71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8"/>
              </a:lnSpc>
              <a:spcBef>
                <a:spcPct val="0"/>
              </a:spcBef>
            </a:pPr>
            <a:r>
              <a:rPr lang="es-ES" sz="2000" dirty="0">
                <a:solidFill>
                  <a:srgbClr val="403F3F"/>
                </a:solidFill>
                <a:latin typeface="League Spartan"/>
              </a:rPr>
              <a:t>Criterio:</a:t>
            </a:r>
          </a:p>
          <a:p>
            <a:pPr algn="ctr">
              <a:lnSpc>
                <a:spcPts val="1778"/>
              </a:lnSpc>
              <a:spcBef>
                <a:spcPct val="0"/>
              </a:spcBef>
            </a:pPr>
            <a:r>
              <a:rPr lang="es-ES" sz="2000" dirty="0">
                <a:solidFill>
                  <a:srgbClr val="403F3F"/>
                </a:solidFill>
                <a:latin typeface="League Spartan"/>
              </a:rPr>
              <a:t>En función año construcción</a:t>
            </a:r>
            <a:endParaRPr lang="es-ES" dirty="0"/>
          </a:p>
        </p:txBody>
      </p:sp>
      <p:grpSp>
        <p:nvGrpSpPr>
          <p:cNvPr id="24" name="Group 50">
            <a:extLst>
              <a:ext uri="{FF2B5EF4-FFF2-40B4-BE49-F238E27FC236}">
                <a16:creationId xmlns:a16="http://schemas.microsoft.com/office/drawing/2014/main" id="{242DF540-0331-0BD8-FD58-C27E312D6666}"/>
              </a:ext>
            </a:extLst>
          </p:cNvPr>
          <p:cNvGrpSpPr/>
          <p:nvPr/>
        </p:nvGrpSpPr>
        <p:grpSpPr>
          <a:xfrm>
            <a:off x="2187454" y="3103886"/>
            <a:ext cx="720539" cy="703924"/>
            <a:chOff x="0" y="0"/>
            <a:chExt cx="812800" cy="812800"/>
          </a:xfrm>
        </p:grpSpPr>
        <p:sp>
          <p:nvSpPr>
            <p:cNvPr id="72" name="Freeform 51">
              <a:extLst>
                <a:ext uri="{FF2B5EF4-FFF2-40B4-BE49-F238E27FC236}">
                  <a16:creationId xmlns:a16="http://schemas.microsoft.com/office/drawing/2014/main" id="{A85E8919-8C44-A50E-6DB8-0056F477734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4F8FF"/>
              </a:solidFill>
              <a:prstDash val="solid"/>
              <a:miter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75" name="TextBox 52">
              <a:extLst>
                <a:ext uri="{FF2B5EF4-FFF2-40B4-BE49-F238E27FC236}">
                  <a16:creationId xmlns:a16="http://schemas.microsoft.com/office/drawing/2014/main" id="{2FFAB5F8-DDA6-CC88-2F21-0F21CB6DBBA0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sp>
        <p:nvSpPr>
          <p:cNvPr id="76" name="TextBox 84">
            <a:extLst>
              <a:ext uri="{FF2B5EF4-FFF2-40B4-BE49-F238E27FC236}">
                <a16:creationId xmlns:a16="http://schemas.microsoft.com/office/drawing/2014/main" id="{6CF29174-9852-24B5-A721-A24F78ABD9E4}"/>
              </a:ext>
            </a:extLst>
          </p:cNvPr>
          <p:cNvSpPr txBox="1"/>
          <p:nvPr/>
        </p:nvSpPr>
        <p:spPr>
          <a:xfrm>
            <a:off x="2311550" y="3153740"/>
            <a:ext cx="386707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514" dirty="0">
                <a:solidFill>
                  <a:srgbClr val="403F3F"/>
                </a:solidFill>
                <a:latin typeface="Montserrat Bold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51267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">
            <a:extLst>
              <a:ext uri="{FF2B5EF4-FFF2-40B4-BE49-F238E27FC236}">
                <a16:creationId xmlns:a16="http://schemas.microsoft.com/office/drawing/2014/main" id="{367C6C7E-E11D-2996-AC2E-C3C505EDC485}"/>
              </a:ext>
            </a:extLst>
          </p:cNvPr>
          <p:cNvSpPr/>
          <p:nvPr/>
        </p:nvSpPr>
        <p:spPr>
          <a:xfrm>
            <a:off x="8868482" y="3326525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23" name="Group 6">
            <a:extLst>
              <a:ext uri="{FF2B5EF4-FFF2-40B4-BE49-F238E27FC236}">
                <a16:creationId xmlns:a16="http://schemas.microsoft.com/office/drawing/2014/main" id="{22F3D78C-3D1D-AF9F-E8E0-ACA0E71A6038}"/>
              </a:ext>
            </a:extLst>
          </p:cNvPr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741F83FA-897F-BD81-21EB-E4B08BC1409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417ABD7-54B3-A413-374F-ED02DB84DF9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6" name="Group 9">
            <a:extLst>
              <a:ext uri="{FF2B5EF4-FFF2-40B4-BE49-F238E27FC236}">
                <a16:creationId xmlns:a16="http://schemas.microsoft.com/office/drawing/2014/main" id="{96E4831B-C223-EB9E-76E6-C0A876015721}"/>
              </a:ext>
            </a:extLst>
          </p:cNvPr>
          <p:cNvGrpSpPr/>
          <p:nvPr/>
        </p:nvGrpSpPr>
        <p:grpSpPr>
          <a:xfrm>
            <a:off x="-5152485" y="8206060"/>
            <a:ext cx="9567614" cy="9567614"/>
            <a:chOff x="0" y="0"/>
            <a:chExt cx="812800" cy="812800"/>
          </a:xfrm>
        </p:grpSpPr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40EF6B73-207F-8CCE-621B-0F897FF1B19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3BED485A-DB59-CE67-C6F8-0991C1DD36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9" name="Group 12">
            <a:extLst>
              <a:ext uri="{FF2B5EF4-FFF2-40B4-BE49-F238E27FC236}">
                <a16:creationId xmlns:a16="http://schemas.microsoft.com/office/drawing/2014/main" id="{E2F2BECE-B5ED-54F4-DEBD-089E7C9EC4D6}"/>
              </a:ext>
            </a:extLst>
          </p:cNvPr>
          <p:cNvGrpSpPr/>
          <p:nvPr/>
        </p:nvGrpSpPr>
        <p:grpSpPr>
          <a:xfrm>
            <a:off x="838200" y="8308440"/>
            <a:ext cx="1974602" cy="1901827"/>
            <a:chOff x="0" y="0"/>
            <a:chExt cx="812800" cy="812800"/>
          </a:xfrm>
        </p:grpSpPr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82582207-2491-4AF3-4AAB-15E923EF95C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7589B55E-37CD-F059-D6D1-A7BF10AE427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4612D34A-B5EB-7882-5628-8D7B4F469C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284"/>
          <a:stretch/>
        </p:blipFill>
        <p:spPr>
          <a:xfrm>
            <a:off x="1524000" y="2628899"/>
            <a:ext cx="6553200" cy="5179387"/>
          </a:xfrm>
          <a:prstGeom prst="rect">
            <a:avLst/>
          </a:prstGeom>
        </p:spPr>
      </p:pic>
      <p:sp>
        <p:nvSpPr>
          <p:cNvPr id="55" name="Freeform 6">
            <a:extLst>
              <a:ext uri="{FF2B5EF4-FFF2-40B4-BE49-F238E27FC236}">
                <a16:creationId xmlns:a16="http://schemas.microsoft.com/office/drawing/2014/main" id="{468F1917-988C-3620-4689-03A2279FEB11}"/>
              </a:ext>
            </a:extLst>
          </p:cNvPr>
          <p:cNvSpPr/>
          <p:nvPr/>
        </p:nvSpPr>
        <p:spPr>
          <a:xfrm>
            <a:off x="2562315" y="1304812"/>
            <a:ext cx="2238285" cy="667377"/>
          </a:xfrm>
          <a:custGeom>
            <a:avLst/>
            <a:gdLst/>
            <a:ahLst/>
            <a:cxnLst/>
            <a:rect l="l" t="t" r="r" b="b"/>
            <a:pathLst>
              <a:path w="5891364" h="1735274">
                <a:moveTo>
                  <a:pt x="0" y="0"/>
                </a:moveTo>
                <a:lnTo>
                  <a:pt x="5891364" y="0"/>
                </a:lnTo>
                <a:lnTo>
                  <a:pt x="5891364" y="1735274"/>
                </a:lnTo>
                <a:lnTo>
                  <a:pt x="0" y="17352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AD73240-5000-E94E-5B79-2894C46E56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840" r="12396"/>
          <a:stretch/>
        </p:blipFill>
        <p:spPr>
          <a:xfrm>
            <a:off x="9753600" y="2646946"/>
            <a:ext cx="7529859" cy="5179387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F911FA87-6816-E3BB-AEE7-07997600868F}"/>
              </a:ext>
            </a:extLst>
          </p:cNvPr>
          <p:cNvSpPr txBox="1"/>
          <p:nvPr/>
        </p:nvSpPr>
        <p:spPr>
          <a:xfrm>
            <a:off x="5867400" y="723699"/>
            <a:ext cx="13378814" cy="914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4500" dirty="0" err="1">
                <a:solidFill>
                  <a:srgbClr val="24508C"/>
                </a:solidFill>
                <a:latin typeface="Montserrat Ultra-Bold"/>
              </a:rPr>
              <a:t>Algun</a:t>
            </a:r>
            <a:r>
              <a:rPr lang="en-US" sz="4500" dirty="0" err="1">
                <a:solidFill>
                  <a:schemeClr val="tx2"/>
                </a:solidFill>
                <a:latin typeface="Montserrat Ultra-Bold"/>
              </a:rPr>
              <a:t>os</a:t>
            </a:r>
            <a:r>
              <a:rPr lang="en-US" sz="4500" dirty="0">
                <a:solidFill>
                  <a:srgbClr val="24508C"/>
                </a:solidFill>
                <a:latin typeface="Montserrat Ultra-Bold"/>
              </a:rPr>
              <a:t> </a:t>
            </a:r>
            <a:r>
              <a:rPr lang="en-US" sz="4500" dirty="0" err="1">
                <a:solidFill>
                  <a:srgbClr val="24508C"/>
                </a:solidFill>
                <a:latin typeface="Montserrat Ultra-Bold"/>
              </a:rPr>
              <a:t>graficos</a:t>
            </a:r>
            <a:r>
              <a:rPr lang="en-US" sz="4500" dirty="0">
                <a:solidFill>
                  <a:srgbClr val="24508C"/>
                </a:solidFill>
                <a:latin typeface="Montserrat Ultra-Bold"/>
              </a:rPr>
              <a:t> </a:t>
            </a:r>
            <a:r>
              <a:rPr lang="en-US" sz="4500" dirty="0" err="1">
                <a:solidFill>
                  <a:srgbClr val="24508C"/>
                </a:solidFill>
                <a:latin typeface="Montserrat Ultra-Bold"/>
              </a:rPr>
              <a:t>usados</a:t>
            </a:r>
            <a:endParaRPr lang="en-US" sz="4500" dirty="0">
              <a:solidFill>
                <a:srgbClr val="24508C"/>
              </a:solidFill>
              <a:latin typeface="Montserrat Ultra-Bold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E6B1EE7-1906-BAB7-E230-075D3454164D}"/>
              </a:ext>
            </a:extLst>
          </p:cNvPr>
          <p:cNvSpPr/>
          <p:nvPr/>
        </p:nvSpPr>
        <p:spPr>
          <a:xfrm>
            <a:off x="9769642" y="2662479"/>
            <a:ext cx="7529859" cy="51638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2685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B1A733-01C0-A1FB-3DA1-C3FB7B304540}"/>
              </a:ext>
            </a:extLst>
          </p:cNvPr>
          <p:cNvSpPr/>
          <p:nvPr/>
        </p:nvSpPr>
        <p:spPr>
          <a:xfrm>
            <a:off x="8868482" y="3326525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65C67AE4-3525-C143-D20A-1A16C07A76D0}"/>
              </a:ext>
            </a:extLst>
          </p:cNvPr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7D01615C-FEC7-F7E7-C4DF-6F81FD2287D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E86CB98F-BBF0-0D17-9A9C-31C382F7F9D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9">
            <a:extLst>
              <a:ext uri="{FF2B5EF4-FFF2-40B4-BE49-F238E27FC236}">
                <a16:creationId xmlns:a16="http://schemas.microsoft.com/office/drawing/2014/main" id="{6D0DBB11-E3A3-4FD3-9034-B1CF3B742806}"/>
              </a:ext>
            </a:extLst>
          </p:cNvPr>
          <p:cNvGrpSpPr/>
          <p:nvPr/>
        </p:nvGrpSpPr>
        <p:grpSpPr>
          <a:xfrm>
            <a:off x="-5152485" y="8206060"/>
            <a:ext cx="9567614" cy="9567614"/>
            <a:chOff x="0" y="0"/>
            <a:chExt cx="812800" cy="812800"/>
          </a:xfrm>
        </p:grpSpPr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DDC50D70-A9D4-1153-033C-46F9B7002B2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ED06EF61-1446-4E0C-A64C-06FA9054045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12">
            <a:extLst>
              <a:ext uri="{FF2B5EF4-FFF2-40B4-BE49-F238E27FC236}">
                <a16:creationId xmlns:a16="http://schemas.microsoft.com/office/drawing/2014/main" id="{0F3CA974-71B3-1B4B-EB9A-6CABB4E75D73}"/>
              </a:ext>
            </a:extLst>
          </p:cNvPr>
          <p:cNvGrpSpPr/>
          <p:nvPr/>
        </p:nvGrpSpPr>
        <p:grpSpPr>
          <a:xfrm>
            <a:off x="838200" y="8308440"/>
            <a:ext cx="1974602" cy="1901827"/>
            <a:chOff x="0" y="0"/>
            <a:chExt cx="812800" cy="812800"/>
          </a:xfrm>
        </p:grpSpPr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7C1AF425-F613-40D3-D250-F8D97EBFE64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1" name="TextBox 14">
              <a:extLst>
                <a:ext uri="{FF2B5EF4-FFF2-40B4-BE49-F238E27FC236}">
                  <a16:creationId xmlns:a16="http://schemas.microsoft.com/office/drawing/2014/main" id="{050A3CEF-8470-705D-9DD4-B6A0BB2BFE7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2C018AE9-5453-05C3-62B0-516A0D7FF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38" y="2629931"/>
            <a:ext cx="6358807" cy="4570969"/>
          </a:xfrm>
          <a:prstGeom prst="rect">
            <a:avLst/>
          </a:prstGeom>
        </p:spPr>
      </p:pic>
      <p:sp>
        <p:nvSpPr>
          <p:cNvPr id="13" name="Freeform 2">
            <a:extLst>
              <a:ext uri="{FF2B5EF4-FFF2-40B4-BE49-F238E27FC236}">
                <a16:creationId xmlns:a16="http://schemas.microsoft.com/office/drawing/2014/main" id="{BC83B900-581E-107E-D991-FD7A3985CC49}"/>
              </a:ext>
            </a:extLst>
          </p:cNvPr>
          <p:cNvSpPr/>
          <p:nvPr/>
        </p:nvSpPr>
        <p:spPr>
          <a:xfrm>
            <a:off x="2627683" y="921722"/>
            <a:ext cx="1046768" cy="813250"/>
          </a:xfrm>
          <a:custGeom>
            <a:avLst/>
            <a:gdLst/>
            <a:ahLst/>
            <a:cxnLst/>
            <a:rect l="l" t="t" r="r" b="b"/>
            <a:pathLst>
              <a:path w="2456791" h="1849294">
                <a:moveTo>
                  <a:pt x="0" y="0"/>
                </a:moveTo>
                <a:lnTo>
                  <a:pt x="2456791" y="0"/>
                </a:lnTo>
                <a:lnTo>
                  <a:pt x="2456791" y="1849294"/>
                </a:lnTo>
                <a:lnTo>
                  <a:pt x="0" y="1849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8084603-1EFA-B6BB-DDDF-9FFCA218CD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096" y="2744231"/>
            <a:ext cx="7423403" cy="4418569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A5BA4C70-85A8-2A88-2328-7FF5170B173D}"/>
              </a:ext>
            </a:extLst>
          </p:cNvPr>
          <p:cNvSpPr/>
          <p:nvPr/>
        </p:nvSpPr>
        <p:spPr>
          <a:xfrm>
            <a:off x="1514438" y="2629931"/>
            <a:ext cx="6358807" cy="457096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7EB93DB-8F24-5D86-9E13-7AAF36FF2AF0}"/>
              </a:ext>
            </a:extLst>
          </p:cNvPr>
          <p:cNvSpPr/>
          <p:nvPr/>
        </p:nvSpPr>
        <p:spPr>
          <a:xfrm>
            <a:off x="9299594" y="2668030"/>
            <a:ext cx="7423403" cy="457096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7335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1748</TotalTime>
  <Words>369</Words>
  <Application>Microsoft Office PowerPoint</Application>
  <PresentationFormat>Personalizado</PresentationFormat>
  <Paragraphs>104</Paragraphs>
  <Slides>22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2" baseType="lpstr">
      <vt:lpstr>Arial</vt:lpstr>
      <vt:lpstr>Calibri</vt:lpstr>
      <vt:lpstr>Montserrat Medium</vt:lpstr>
      <vt:lpstr>League Spartan</vt:lpstr>
      <vt:lpstr>Montserrat Ultra-Bold</vt:lpstr>
      <vt:lpstr>Montserrat Bold</vt:lpstr>
      <vt:lpstr>PMingLiU-ExtB</vt:lpstr>
      <vt:lpstr>Open Sans Bold</vt:lpstr>
      <vt:lpstr>Office Theme</vt:lpstr>
      <vt:lpstr>Objeto empaquetador del shell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Illustrative Marketing Plan Presentation</dc:title>
  <dc:creator>MSI</dc:creator>
  <cp:lastModifiedBy>david rodrigo</cp:lastModifiedBy>
  <cp:revision>38</cp:revision>
  <dcterms:created xsi:type="dcterms:W3CDTF">2006-08-16T00:00:00Z</dcterms:created>
  <dcterms:modified xsi:type="dcterms:W3CDTF">2024-06-03T17:47:40Z</dcterms:modified>
  <dc:identifier>DAGGs3AU7p8</dc:identifier>
</cp:coreProperties>
</file>